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4"/>
  </p:handoutMasterIdLst>
  <p:sldIdLst>
    <p:sldId id="257" r:id="rId2"/>
    <p:sldId id="258" r:id="rId3"/>
  </p:sldIdLst>
  <p:sldSz cx="12192000" cy="16256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なしのセクション" id="{226F356E-04E0-419F-A280-C34E1353736B}">
          <p14:sldIdLst>
            <p14:sldId id="257"/>
            <p14:sldId id="258"/>
          </p14:sldIdLst>
        </p14:section>
      </p14:sectionLst>
    </p:ext>
    <p:ext uri="{EFAFB233-063F-42B5-8137-9DF3F51BA10A}">
      <p15:sldGuideLst xmlns:p15="http://schemas.microsoft.com/office/powerpoint/2012/main">
        <p15:guide id="1" orient="horz" pos="512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FE7FF"/>
    <a:srgbClr val="FFDDFF"/>
    <a:srgbClr val="FDFDAD"/>
    <a:srgbClr val="FDDCD7"/>
    <a:srgbClr val="FCC5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32" d="100"/>
          <a:sy n="32" d="100"/>
        </p:scale>
        <p:origin x="2178" y="72"/>
      </p:cViewPr>
      <p:guideLst>
        <p:guide orient="horz" pos="5120"/>
        <p:guide pos="3840"/>
      </p:guideLst>
    </p:cSldViewPr>
  </p:slid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xmlns="" id="{7788BE2B-1D6F-40F3-8B51-19647C6BBFCB}"/>
              </a:ext>
            </a:extLst>
          </p:cNvPr>
          <p:cNvSpPr>
            <a:spLocks noGrp="1"/>
          </p:cNvSpPr>
          <p:nvPr>
            <p:ph type="hdr" sz="quarter"/>
          </p:nvPr>
        </p:nvSpPr>
        <p:spPr>
          <a:xfrm>
            <a:off x="1" y="0"/>
            <a:ext cx="2945659" cy="498056"/>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xmlns="" id="{90C2300F-B01C-4EF4-AB38-C4D4D1AC566E}"/>
              </a:ext>
            </a:extLst>
          </p:cNvPr>
          <p:cNvSpPr>
            <a:spLocks noGrp="1"/>
          </p:cNvSpPr>
          <p:nvPr>
            <p:ph type="dt" sz="quarter" idx="1"/>
          </p:nvPr>
        </p:nvSpPr>
        <p:spPr>
          <a:xfrm>
            <a:off x="3850443" y="0"/>
            <a:ext cx="2945659" cy="498056"/>
          </a:xfrm>
          <a:prstGeom prst="rect">
            <a:avLst/>
          </a:prstGeom>
        </p:spPr>
        <p:txBody>
          <a:bodyPr vert="horz" lIns="91312" tIns="45656" rIns="91312" bIns="45656" rtlCol="0"/>
          <a:lstStyle>
            <a:lvl1pPr algn="r">
              <a:defRPr sz="1200"/>
            </a:lvl1pPr>
          </a:lstStyle>
          <a:p>
            <a:fld id="{A00B292B-53F7-4EB7-9000-37FEA37E28CB}" type="datetimeFigureOut">
              <a:rPr kumimoji="1" lang="ja-JP" altLang="en-US" smtClean="0"/>
              <a:t>2019/1/7</a:t>
            </a:fld>
            <a:endParaRPr kumimoji="1" lang="ja-JP" altLang="en-US"/>
          </a:p>
        </p:txBody>
      </p:sp>
      <p:sp>
        <p:nvSpPr>
          <p:cNvPr id="4" name="フッター プレースホルダー 3">
            <a:extLst>
              <a:ext uri="{FF2B5EF4-FFF2-40B4-BE49-F238E27FC236}">
                <a16:creationId xmlns:a16="http://schemas.microsoft.com/office/drawing/2014/main" xmlns="" id="{2EAC4BCE-845A-4097-B4E5-2100D1DF6BA0}"/>
              </a:ext>
            </a:extLst>
          </p:cNvPr>
          <p:cNvSpPr>
            <a:spLocks noGrp="1"/>
          </p:cNvSpPr>
          <p:nvPr>
            <p:ph type="ftr" sz="quarter" idx="2"/>
          </p:nvPr>
        </p:nvSpPr>
        <p:spPr>
          <a:xfrm>
            <a:off x="1" y="9428584"/>
            <a:ext cx="2945659" cy="498055"/>
          </a:xfrm>
          <a:prstGeom prst="rect">
            <a:avLst/>
          </a:prstGeom>
        </p:spPr>
        <p:txBody>
          <a:bodyPr vert="horz" lIns="91312" tIns="45656" rIns="91312" bIns="45656"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xmlns="" id="{296808A5-F900-442C-90C5-9C73D94BAF5C}"/>
              </a:ext>
            </a:extLst>
          </p:cNvPr>
          <p:cNvSpPr>
            <a:spLocks noGrp="1"/>
          </p:cNvSpPr>
          <p:nvPr>
            <p:ph type="sldNum" sz="quarter" idx="3"/>
          </p:nvPr>
        </p:nvSpPr>
        <p:spPr>
          <a:xfrm>
            <a:off x="3850443" y="9428584"/>
            <a:ext cx="2945659" cy="498055"/>
          </a:xfrm>
          <a:prstGeom prst="rect">
            <a:avLst/>
          </a:prstGeom>
        </p:spPr>
        <p:txBody>
          <a:bodyPr vert="horz" lIns="91312" tIns="45656" rIns="91312" bIns="45656" rtlCol="0" anchor="b"/>
          <a:lstStyle>
            <a:lvl1pPr algn="r">
              <a:defRPr sz="1200"/>
            </a:lvl1pPr>
          </a:lstStyle>
          <a:p>
            <a:fld id="{31927554-D5B7-4FD8-AC85-1C7742A0B0D3}" type="slidenum">
              <a:rPr kumimoji="1" lang="ja-JP" altLang="en-US" smtClean="0"/>
              <a:t>‹#›</a:t>
            </a:fld>
            <a:endParaRPr kumimoji="1" lang="ja-JP" altLang="en-US"/>
          </a:p>
        </p:txBody>
      </p:sp>
    </p:spTree>
    <p:extLst>
      <p:ext uri="{BB962C8B-B14F-4D97-AF65-F5344CB8AC3E}">
        <p14:creationId xmlns:p14="http://schemas.microsoft.com/office/powerpoint/2010/main" val="230866443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60416"/>
            <a:ext cx="10363200" cy="5659496"/>
          </a:xfrm>
        </p:spPr>
        <p:txBody>
          <a:bodyPr anchor="b"/>
          <a:lstStyle>
            <a:lvl1pPr algn="ctr">
              <a:defRPr sz="8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8538164"/>
            <a:ext cx="9144000" cy="3924769"/>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15834A2-0B64-474C-861F-478F427593F2}" type="datetimeFigureOut">
              <a:rPr kumimoji="1" lang="ja-JP" altLang="en-US" smtClean="0"/>
              <a:t>2019/1/7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4F5B12-82BA-4FF2-BB0E-410CB452E815}" type="slidenum">
              <a:rPr kumimoji="1" lang="ja-JP" altLang="en-US" smtClean="0"/>
              <a:t>‹#›</a:t>
            </a:fld>
            <a:endParaRPr kumimoji="1" lang="ja-JP" altLang="en-US"/>
          </a:p>
        </p:txBody>
      </p:sp>
    </p:spTree>
    <p:extLst>
      <p:ext uri="{BB962C8B-B14F-4D97-AF65-F5344CB8AC3E}">
        <p14:creationId xmlns:p14="http://schemas.microsoft.com/office/powerpoint/2010/main" val="1661391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15834A2-0B64-474C-861F-478F427593F2}" type="datetimeFigureOut">
              <a:rPr kumimoji="1" lang="ja-JP" altLang="en-US" smtClean="0"/>
              <a:t>2019/1/7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4F5B12-82BA-4FF2-BB0E-410CB452E815}" type="slidenum">
              <a:rPr kumimoji="1" lang="ja-JP" altLang="en-US" smtClean="0"/>
              <a:t>‹#›</a:t>
            </a:fld>
            <a:endParaRPr kumimoji="1" lang="ja-JP" altLang="en-US"/>
          </a:p>
        </p:txBody>
      </p:sp>
    </p:spTree>
    <p:extLst>
      <p:ext uri="{BB962C8B-B14F-4D97-AF65-F5344CB8AC3E}">
        <p14:creationId xmlns:p14="http://schemas.microsoft.com/office/powerpoint/2010/main" val="3935990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865481"/>
            <a:ext cx="2628900" cy="13776209"/>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1" y="865481"/>
            <a:ext cx="7734300" cy="1377620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15834A2-0B64-474C-861F-478F427593F2}" type="datetimeFigureOut">
              <a:rPr kumimoji="1" lang="ja-JP" altLang="en-US" smtClean="0"/>
              <a:t>2019/1/7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4F5B12-82BA-4FF2-BB0E-410CB452E815}" type="slidenum">
              <a:rPr kumimoji="1" lang="ja-JP" altLang="en-US" smtClean="0"/>
              <a:t>‹#›</a:t>
            </a:fld>
            <a:endParaRPr kumimoji="1" lang="ja-JP" altLang="en-US"/>
          </a:p>
        </p:txBody>
      </p:sp>
    </p:spTree>
    <p:extLst>
      <p:ext uri="{BB962C8B-B14F-4D97-AF65-F5344CB8AC3E}">
        <p14:creationId xmlns:p14="http://schemas.microsoft.com/office/powerpoint/2010/main" val="3032476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432509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15834A2-0B64-474C-861F-478F427593F2}" type="datetimeFigureOut">
              <a:rPr kumimoji="1" lang="ja-JP" altLang="en-US" smtClean="0"/>
              <a:t>2019/1/7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4F5B12-82BA-4FF2-BB0E-410CB452E815}" type="slidenum">
              <a:rPr kumimoji="1" lang="ja-JP" altLang="en-US" smtClean="0"/>
              <a:t>‹#›</a:t>
            </a:fld>
            <a:endParaRPr kumimoji="1" lang="ja-JP" altLang="en-US"/>
          </a:p>
        </p:txBody>
      </p:sp>
    </p:spTree>
    <p:extLst>
      <p:ext uri="{BB962C8B-B14F-4D97-AF65-F5344CB8AC3E}">
        <p14:creationId xmlns:p14="http://schemas.microsoft.com/office/powerpoint/2010/main" val="799384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4052716"/>
            <a:ext cx="10515600" cy="6762043"/>
          </a:xfrm>
        </p:spPr>
        <p:txBody>
          <a:bodyPr anchor="b"/>
          <a:lstStyle>
            <a:lvl1pPr>
              <a:defRPr sz="8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10878731"/>
            <a:ext cx="10515600" cy="355599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15834A2-0B64-474C-861F-478F427593F2}" type="datetimeFigureOut">
              <a:rPr kumimoji="1" lang="ja-JP" altLang="en-US" smtClean="0"/>
              <a:t>2019/1/7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4F5B12-82BA-4FF2-BB0E-410CB452E815}" type="slidenum">
              <a:rPr kumimoji="1" lang="ja-JP" altLang="en-US" smtClean="0"/>
              <a:t>‹#›</a:t>
            </a:fld>
            <a:endParaRPr kumimoji="1" lang="ja-JP" altLang="en-US"/>
          </a:p>
        </p:txBody>
      </p:sp>
    </p:spTree>
    <p:extLst>
      <p:ext uri="{BB962C8B-B14F-4D97-AF65-F5344CB8AC3E}">
        <p14:creationId xmlns:p14="http://schemas.microsoft.com/office/powerpoint/2010/main" val="197084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4327407"/>
            <a:ext cx="5181600" cy="103142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4327407"/>
            <a:ext cx="5181600" cy="103142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15834A2-0B64-474C-861F-478F427593F2}" type="datetimeFigureOut">
              <a:rPr kumimoji="1" lang="ja-JP" altLang="en-US" smtClean="0"/>
              <a:t>2019/1/7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4F5B12-82BA-4FF2-BB0E-410CB452E815}" type="slidenum">
              <a:rPr kumimoji="1" lang="ja-JP" altLang="en-US" smtClean="0"/>
              <a:t>‹#›</a:t>
            </a:fld>
            <a:endParaRPr kumimoji="1" lang="ja-JP" altLang="en-US"/>
          </a:p>
        </p:txBody>
      </p:sp>
    </p:spTree>
    <p:extLst>
      <p:ext uri="{BB962C8B-B14F-4D97-AF65-F5344CB8AC3E}">
        <p14:creationId xmlns:p14="http://schemas.microsoft.com/office/powerpoint/2010/main" val="3910034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865485"/>
            <a:ext cx="10515600" cy="3142075"/>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9" y="3984979"/>
            <a:ext cx="5157787"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a:t>マスター テキストの書式設定</a:t>
            </a:r>
          </a:p>
        </p:txBody>
      </p:sp>
      <p:sp>
        <p:nvSpPr>
          <p:cNvPr id="4" name="Content Placeholder 3"/>
          <p:cNvSpPr>
            <a:spLocks noGrp="1"/>
          </p:cNvSpPr>
          <p:nvPr>
            <p:ph sz="half" idx="2"/>
          </p:nvPr>
        </p:nvSpPr>
        <p:spPr>
          <a:xfrm>
            <a:off x="839789" y="5937956"/>
            <a:ext cx="5157787" cy="87338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1" y="3984979"/>
            <a:ext cx="5183188"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a:t>マスター テキストの書式設定</a:t>
            </a:r>
          </a:p>
        </p:txBody>
      </p:sp>
      <p:sp>
        <p:nvSpPr>
          <p:cNvPr id="6" name="Content Placeholder 5"/>
          <p:cNvSpPr>
            <a:spLocks noGrp="1"/>
          </p:cNvSpPr>
          <p:nvPr>
            <p:ph sz="quarter" idx="4"/>
          </p:nvPr>
        </p:nvSpPr>
        <p:spPr>
          <a:xfrm>
            <a:off x="6172201" y="5937956"/>
            <a:ext cx="5183188" cy="87338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15834A2-0B64-474C-861F-478F427593F2}" type="datetimeFigureOut">
              <a:rPr kumimoji="1" lang="ja-JP" altLang="en-US" smtClean="0"/>
              <a:t>2019/1/7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44F5B12-82BA-4FF2-BB0E-410CB452E815}" type="slidenum">
              <a:rPr kumimoji="1" lang="ja-JP" altLang="en-US" smtClean="0"/>
              <a:t>‹#›</a:t>
            </a:fld>
            <a:endParaRPr kumimoji="1" lang="ja-JP" altLang="en-US"/>
          </a:p>
        </p:txBody>
      </p:sp>
    </p:spTree>
    <p:extLst>
      <p:ext uri="{BB962C8B-B14F-4D97-AF65-F5344CB8AC3E}">
        <p14:creationId xmlns:p14="http://schemas.microsoft.com/office/powerpoint/2010/main" val="2523212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15834A2-0B64-474C-861F-478F427593F2}" type="datetimeFigureOut">
              <a:rPr kumimoji="1" lang="ja-JP" altLang="en-US" smtClean="0"/>
              <a:t>2019/1/7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44F5B12-82BA-4FF2-BB0E-410CB452E815}" type="slidenum">
              <a:rPr kumimoji="1" lang="ja-JP" altLang="en-US" smtClean="0"/>
              <a:t>‹#›</a:t>
            </a:fld>
            <a:endParaRPr kumimoji="1" lang="ja-JP" altLang="en-US"/>
          </a:p>
        </p:txBody>
      </p:sp>
    </p:spTree>
    <p:extLst>
      <p:ext uri="{BB962C8B-B14F-4D97-AF65-F5344CB8AC3E}">
        <p14:creationId xmlns:p14="http://schemas.microsoft.com/office/powerpoint/2010/main" val="1447078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834A2-0B64-474C-861F-478F427593F2}" type="datetimeFigureOut">
              <a:rPr kumimoji="1" lang="ja-JP" altLang="en-US" smtClean="0"/>
              <a:t>2019/1/7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44F5B12-82BA-4FF2-BB0E-410CB452E815}" type="slidenum">
              <a:rPr kumimoji="1" lang="ja-JP" altLang="en-US" smtClean="0"/>
              <a:t>‹#›</a:t>
            </a:fld>
            <a:endParaRPr kumimoji="1" lang="ja-JP" altLang="en-US"/>
          </a:p>
        </p:txBody>
      </p:sp>
    </p:spTree>
    <p:extLst>
      <p:ext uri="{BB962C8B-B14F-4D97-AF65-F5344CB8AC3E}">
        <p14:creationId xmlns:p14="http://schemas.microsoft.com/office/powerpoint/2010/main" val="3536876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2340567"/>
            <a:ext cx="6172200" cy="11552296"/>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15834A2-0B64-474C-861F-478F427593F2}" type="datetimeFigureOut">
              <a:rPr kumimoji="1" lang="ja-JP" altLang="en-US" smtClean="0"/>
              <a:t>2019/1/7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4F5B12-82BA-4FF2-BB0E-410CB452E815}" type="slidenum">
              <a:rPr kumimoji="1" lang="ja-JP" altLang="en-US" smtClean="0"/>
              <a:t>‹#›</a:t>
            </a:fld>
            <a:endParaRPr kumimoji="1" lang="ja-JP" altLang="en-US"/>
          </a:p>
        </p:txBody>
      </p:sp>
    </p:spTree>
    <p:extLst>
      <p:ext uri="{BB962C8B-B14F-4D97-AF65-F5344CB8AC3E}">
        <p14:creationId xmlns:p14="http://schemas.microsoft.com/office/powerpoint/2010/main" val="1948355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2340567"/>
            <a:ext cx="6172200" cy="11552296"/>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15834A2-0B64-474C-861F-478F427593F2}" type="datetimeFigureOut">
              <a:rPr kumimoji="1" lang="ja-JP" altLang="en-US" smtClean="0"/>
              <a:t>2019/1/7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4F5B12-82BA-4FF2-BB0E-410CB452E815}" type="slidenum">
              <a:rPr kumimoji="1" lang="ja-JP" altLang="en-US" smtClean="0"/>
              <a:t>‹#›</a:t>
            </a:fld>
            <a:endParaRPr kumimoji="1" lang="ja-JP" altLang="en-US"/>
          </a:p>
        </p:txBody>
      </p:sp>
    </p:spTree>
    <p:extLst>
      <p:ext uri="{BB962C8B-B14F-4D97-AF65-F5344CB8AC3E}">
        <p14:creationId xmlns:p14="http://schemas.microsoft.com/office/powerpoint/2010/main" val="1145250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65485"/>
            <a:ext cx="10515600" cy="314207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4327407"/>
            <a:ext cx="10515600" cy="1031428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15066908"/>
            <a:ext cx="2743200" cy="865481"/>
          </a:xfrm>
          <a:prstGeom prst="rect">
            <a:avLst/>
          </a:prstGeom>
        </p:spPr>
        <p:txBody>
          <a:bodyPr vert="horz" lIns="91440" tIns="45720" rIns="91440" bIns="45720" rtlCol="0" anchor="ctr"/>
          <a:lstStyle>
            <a:lvl1pPr algn="l">
              <a:defRPr sz="1600">
                <a:solidFill>
                  <a:schemeClr val="tx1">
                    <a:tint val="75000"/>
                  </a:schemeClr>
                </a:solidFill>
              </a:defRPr>
            </a:lvl1pPr>
          </a:lstStyle>
          <a:p>
            <a:fld id="{015834A2-0B64-474C-861F-478F427593F2}" type="datetimeFigureOut">
              <a:rPr kumimoji="1" lang="ja-JP" altLang="en-US" smtClean="0"/>
              <a:t>2019/1/7</a:t>
            </a:fld>
            <a:endParaRPr kumimoji="1" lang="ja-JP" altLang="en-US"/>
          </a:p>
        </p:txBody>
      </p:sp>
      <p:sp>
        <p:nvSpPr>
          <p:cNvPr id="5" name="Footer Placeholder 4"/>
          <p:cNvSpPr>
            <a:spLocks noGrp="1"/>
          </p:cNvSpPr>
          <p:nvPr>
            <p:ph type="ftr" sz="quarter" idx="3"/>
          </p:nvPr>
        </p:nvSpPr>
        <p:spPr>
          <a:xfrm>
            <a:off x="4038600" y="15066908"/>
            <a:ext cx="4114800" cy="865481"/>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15066908"/>
            <a:ext cx="2743200" cy="865481"/>
          </a:xfrm>
          <a:prstGeom prst="rect">
            <a:avLst/>
          </a:prstGeom>
        </p:spPr>
        <p:txBody>
          <a:bodyPr vert="horz" lIns="91440" tIns="45720" rIns="91440" bIns="45720" rtlCol="0" anchor="ctr"/>
          <a:lstStyle>
            <a:lvl1pPr algn="r">
              <a:defRPr sz="1600">
                <a:solidFill>
                  <a:schemeClr val="tx1">
                    <a:tint val="75000"/>
                  </a:schemeClr>
                </a:solidFill>
              </a:defRPr>
            </a:lvl1pPr>
          </a:lstStyle>
          <a:p>
            <a:fld id="{044F5B12-82BA-4FF2-BB0E-410CB452E815}" type="slidenum">
              <a:rPr kumimoji="1" lang="ja-JP" altLang="en-US" smtClean="0"/>
              <a:t>‹#›</a:t>
            </a:fld>
            <a:endParaRPr kumimoji="1" lang="ja-JP" altLang="en-US"/>
          </a:p>
        </p:txBody>
      </p:sp>
    </p:spTree>
    <p:extLst>
      <p:ext uri="{BB962C8B-B14F-4D97-AF65-F5344CB8AC3E}">
        <p14:creationId xmlns:p14="http://schemas.microsoft.com/office/powerpoint/2010/main" val="41534221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1219170" rtl="0" eaLnBrk="1" latinLnBrk="0" hangingPunct="1">
        <a:lnSpc>
          <a:spcPct val="90000"/>
        </a:lnSpc>
        <a:spcBef>
          <a:spcPct val="0"/>
        </a:spcBef>
        <a:buNone/>
        <a:defRPr kumimoji="1"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kumimoji="1"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kumimoji="1"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kumimoji="1"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9pPr>
    </p:bodyStyle>
    <p:otherStyle>
      <a:defPPr>
        <a:defRPr lang="en-US"/>
      </a:defPPr>
      <a:lvl1pPr marL="0" algn="l" defTabSz="1219170" rtl="0" eaLnBrk="1" latinLnBrk="0" hangingPunct="1">
        <a:defRPr kumimoji="1" sz="2400" kern="1200">
          <a:solidFill>
            <a:schemeClr val="tx1"/>
          </a:solidFill>
          <a:latin typeface="+mn-lt"/>
          <a:ea typeface="+mn-ea"/>
          <a:cs typeface="+mn-cs"/>
        </a:defRPr>
      </a:lvl1pPr>
      <a:lvl2pPr marL="609585" algn="l" defTabSz="1219170" rtl="0" eaLnBrk="1" latinLnBrk="0" hangingPunct="1">
        <a:defRPr kumimoji="1" sz="2400" kern="1200">
          <a:solidFill>
            <a:schemeClr val="tx1"/>
          </a:solidFill>
          <a:latin typeface="+mn-lt"/>
          <a:ea typeface="+mn-ea"/>
          <a:cs typeface="+mn-cs"/>
        </a:defRPr>
      </a:lvl2pPr>
      <a:lvl3pPr marL="1219170" algn="l" defTabSz="1219170" rtl="0" eaLnBrk="1" latinLnBrk="0" hangingPunct="1">
        <a:defRPr kumimoji="1" sz="2400" kern="1200">
          <a:solidFill>
            <a:schemeClr val="tx1"/>
          </a:solidFill>
          <a:latin typeface="+mn-lt"/>
          <a:ea typeface="+mn-ea"/>
          <a:cs typeface="+mn-cs"/>
        </a:defRPr>
      </a:lvl3pPr>
      <a:lvl4pPr marL="1828754" algn="l" defTabSz="1219170" rtl="0" eaLnBrk="1" latinLnBrk="0" hangingPunct="1">
        <a:defRPr kumimoji="1" sz="2400" kern="1200">
          <a:solidFill>
            <a:schemeClr val="tx1"/>
          </a:solidFill>
          <a:latin typeface="+mn-lt"/>
          <a:ea typeface="+mn-ea"/>
          <a:cs typeface="+mn-cs"/>
        </a:defRPr>
      </a:lvl4pPr>
      <a:lvl5pPr marL="2438339" algn="l" defTabSz="1219170" rtl="0" eaLnBrk="1" latinLnBrk="0" hangingPunct="1">
        <a:defRPr kumimoji="1" sz="2400" kern="1200">
          <a:solidFill>
            <a:schemeClr val="tx1"/>
          </a:solidFill>
          <a:latin typeface="+mn-lt"/>
          <a:ea typeface="+mn-ea"/>
          <a:cs typeface="+mn-cs"/>
        </a:defRPr>
      </a:lvl5pPr>
      <a:lvl6pPr marL="3047924" algn="l" defTabSz="1219170" rtl="0" eaLnBrk="1" latinLnBrk="0" hangingPunct="1">
        <a:defRPr kumimoji="1" sz="2400" kern="1200">
          <a:solidFill>
            <a:schemeClr val="tx1"/>
          </a:solidFill>
          <a:latin typeface="+mn-lt"/>
          <a:ea typeface="+mn-ea"/>
          <a:cs typeface="+mn-cs"/>
        </a:defRPr>
      </a:lvl6pPr>
      <a:lvl7pPr marL="3657509" algn="l" defTabSz="1219170" rtl="0" eaLnBrk="1" latinLnBrk="0" hangingPunct="1">
        <a:defRPr kumimoji="1" sz="2400" kern="1200">
          <a:solidFill>
            <a:schemeClr val="tx1"/>
          </a:solidFill>
          <a:latin typeface="+mn-lt"/>
          <a:ea typeface="+mn-ea"/>
          <a:cs typeface="+mn-cs"/>
        </a:defRPr>
      </a:lvl7pPr>
      <a:lvl8pPr marL="4267093" algn="l" defTabSz="1219170" rtl="0" eaLnBrk="1" latinLnBrk="0" hangingPunct="1">
        <a:defRPr kumimoji="1" sz="2400" kern="1200">
          <a:solidFill>
            <a:schemeClr val="tx1"/>
          </a:solidFill>
          <a:latin typeface="+mn-lt"/>
          <a:ea typeface="+mn-ea"/>
          <a:cs typeface="+mn-cs"/>
        </a:defRPr>
      </a:lvl8pPr>
      <a:lvl9pPr marL="4876678" algn="l" defTabSz="1219170" rtl="0" eaLnBrk="1" latinLnBrk="0" hangingPunct="1">
        <a:defRPr kumimoji="1"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3" Type="http://schemas.openxmlformats.org/officeDocument/2006/relationships/image" Target="../media/image10.png"/><Relationship Id="rId7" Type="http://schemas.openxmlformats.org/officeDocument/2006/relationships/hyperlink" Target="mailto:ynarak@naramed-u.ac.jp" TargetMode="External"/><Relationship Id="rId12" Type="http://schemas.openxmlformats.org/officeDocument/2006/relationships/image" Target="../media/image17.jpeg"/><Relationship Id="rId2" Type="http://schemas.openxmlformats.org/officeDocument/2006/relationships/image" Target="../media/image9.emf"/><Relationship Id="rId1" Type="http://schemas.openxmlformats.org/officeDocument/2006/relationships/slideLayout" Target="../slideLayouts/slideLayout12.xml"/><Relationship Id="rId6" Type="http://schemas.openxmlformats.org/officeDocument/2006/relationships/image" Target="../media/image12.jpg"/><Relationship Id="rId11" Type="http://schemas.openxmlformats.org/officeDocument/2006/relationships/image" Target="../media/image16.jpeg"/><Relationship Id="rId5" Type="http://schemas.openxmlformats.org/officeDocument/2006/relationships/image" Target="../media/image11.jpg"/><Relationship Id="rId10" Type="http://schemas.openxmlformats.org/officeDocument/2006/relationships/image" Target="../media/image15.jpeg"/><Relationship Id="rId4" Type="http://schemas.microsoft.com/office/2007/relationships/hdphoto" Target="../media/hdphoto1.wdp"/><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xmlns="" id="{01A39FBD-2D25-4BF9-A01A-E9F42C38E6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4062" y="13235359"/>
            <a:ext cx="2100138" cy="2246384"/>
          </a:xfrm>
          <a:prstGeom prst="rect">
            <a:avLst/>
          </a:prstGeom>
        </p:spPr>
      </p:pic>
      <p:sp>
        <p:nvSpPr>
          <p:cNvPr id="10" name="正方形/長方形 9">
            <a:extLst>
              <a:ext uri="{FF2B5EF4-FFF2-40B4-BE49-F238E27FC236}">
                <a16:creationId xmlns:a16="http://schemas.microsoft.com/office/drawing/2014/main" xmlns="" id="{65895A38-88AC-4E73-8F31-F8995AA28E5C}"/>
              </a:ext>
            </a:extLst>
          </p:cNvPr>
          <p:cNvSpPr/>
          <p:nvPr/>
        </p:nvSpPr>
        <p:spPr>
          <a:xfrm>
            <a:off x="292769" y="544749"/>
            <a:ext cx="11606462" cy="55489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xmlns="" id="{B80EDC49-BDA2-427C-8F0F-D9C25125D2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998" y="1167818"/>
            <a:ext cx="1659812" cy="2281358"/>
          </a:xfrm>
          <a:prstGeom prst="rect">
            <a:avLst/>
          </a:prstGeom>
        </p:spPr>
      </p:pic>
      <p:sp>
        <p:nvSpPr>
          <p:cNvPr id="2" name="吹き出し: 角を丸めた四角形 1">
            <a:extLst>
              <a:ext uri="{FF2B5EF4-FFF2-40B4-BE49-F238E27FC236}">
                <a16:creationId xmlns:a16="http://schemas.microsoft.com/office/drawing/2014/main" xmlns="" id="{B27DE5E6-D48E-4F2A-8857-A117DE374300}"/>
              </a:ext>
            </a:extLst>
          </p:cNvPr>
          <p:cNvSpPr/>
          <p:nvPr/>
        </p:nvSpPr>
        <p:spPr>
          <a:xfrm>
            <a:off x="4065234" y="1129702"/>
            <a:ext cx="7154667" cy="2165514"/>
          </a:xfrm>
          <a:prstGeom prst="wedgeRoundRectCallout">
            <a:avLst>
              <a:gd name="adj1" fmla="val -66634"/>
              <a:gd name="adj2" fmla="val -3682"/>
              <a:gd name="adj3" fmla="val 16667"/>
            </a:avLst>
          </a:prstGeom>
          <a:solidFill>
            <a:srgbClr val="FDDC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kumimoji="1" lang="ja-JP" altLang="en-US" sz="1200" dirty="0">
                <a:solidFill>
                  <a:schemeClr val="tx1"/>
                </a:solidFill>
                <a:latin typeface="+mn-ea"/>
              </a:rPr>
              <a:t>在宅での状況把握が不十分であったり、在宅に関する知識が未熟であったり、スタッフによって病院での方法のまま指導してしまい、家族を混乱させてしまうことがあった。</a:t>
            </a:r>
            <a:endParaRPr kumimoji="1" lang="en-US" altLang="ja-JP" sz="1200" dirty="0">
              <a:solidFill>
                <a:schemeClr val="tx1"/>
              </a:solidFill>
              <a:latin typeface="+mn-ea"/>
            </a:endParaRPr>
          </a:p>
          <a:p>
            <a:pPr marL="171450" indent="-171450">
              <a:buFont typeface="Arial" panose="020B0604020202020204" pitchFamily="34" charset="0"/>
              <a:buChar char="•"/>
            </a:pPr>
            <a:r>
              <a:rPr kumimoji="1" lang="ja-JP" altLang="en-US" sz="1200" dirty="0">
                <a:solidFill>
                  <a:schemeClr val="tx1"/>
                </a:solidFill>
                <a:latin typeface="+mn-ea"/>
              </a:rPr>
              <a:t>在宅で使用する機材が退院間近まで届かず、違う機器での指導になり家族が混乱してしまう。</a:t>
            </a:r>
            <a:endParaRPr kumimoji="1" lang="en-US" altLang="ja-JP" sz="1200" dirty="0">
              <a:solidFill>
                <a:schemeClr val="tx1"/>
              </a:solidFill>
              <a:latin typeface="+mn-ea"/>
            </a:endParaRPr>
          </a:p>
          <a:p>
            <a:pPr marL="171450" indent="-171450">
              <a:buFont typeface="Arial" panose="020B0604020202020204" pitchFamily="34" charset="0"/>
              <a:buChar char="•"/>
            </a:pPr>
            <a:r>
              <a:rPr kumimoji="1" lang="ja-JP" altLang="en-US" sz="1200" dirty="0">
                <a:solidFill>
                  <a:schemeClr val="tx1"/>
                </a:solidFill>
                <a:latin typeface="+mn-ea"/>
              </a:rPr>
              <a:t>退院時、材料をどのように調達するのか、管理料との兼ね合いがスタッフには分からない。退院後も病棟に来て物品をもらえるものと思っている家族がいる。</a:t>
            </a:r>
            <a:endParaRPr kumimoji="1" lang="en-US" altLang="ja-JP" sz="1200" dirty="0">
              <a:solidFill>
                <a:schemeClr val="tx1"/>
              </a:solidFill>
              <a:latin typeface="+mn-ea"/>
            </a:endParaRPr>
          </a:p>
          <a:p>
            <a:pPr marL="171450" indent="-171450">
              <a:buFont typeface="Arial" panose="020B0604020202020204" pitchFamily="34" charset="0"/>
              <a:buChar char="•"/>
            </a:pPr>
            <a:r>
              <a:rPr kumimoji="1" lang="ja-JP" altLang="en-US" sz="1200" dirty="0">
                <a:solidFill>
                  <a:schemeClr val="tx1"/>
                </a:solidFill>
                <a:latin typeface="+mn-ea"/>
              </a:rPr>
              <a:t>退院時に渡した材料を継続してもらえるか分からないことがあり、指導の際に困ることがある。</a:t>
            </a:r>
            <a:endParaRPr kumimoji="1" lang="en-US" altLang="ja-JP" sz="1200" dirty="0">
              <a:solidFill>
                <a:schemeClr val="tx1"/>
              </a:solidFill>
              <a:latin typeface="+mn-ea"/>
            </a:endParaRPr>
          </a:p>
          <a:p>
            <a:pPr marL="171450" indent="-171450">
              <a:buFont typeface="Arial" panose="020B0604020202020204" pitchFamily="34" charset="0"/>
              <a:buChar char="•"/>
            </a:pPr>
            <a:r>
              <a:rPr kumimoji="1" lang="ja-JP" altLang="en-US" sz="1200" dirty="0">
                <a:solidFill>
                  <a:schemeClr val="tx1"/>
                </a:solidFill>
                <a:latin typeface="+mn-ea"/>
              </a:rPr>
              <a:t>退院指導で、吸引の手技を家族へ行うときに患者が拒否してしまい練習にならないことがあり、十分な指導ができなかった。</a:t>
            </a:r>
            <a:endParaRPr kumimoji="1" lang="en-US" altLang="ja-JP" sz="1200" dirty="0">
              <a:solidFill>
                <a:schemeClr val="tx1"/>
              </a:solidFill>
              <a:latin typeface="+mn-ea"/>
            </a:endParaRPr>
          </a:p>
          <a:p>
            <a:pPr marL="171450" indent="-171450">
              <a:buFont typeface="Arial" panose="020B0604020202020204" pitchFamily="34" charset="0"/>
              <a:buChar char="•"/>
            </a:pPr>
            <a:r>
              <a:rPr kumimoji="1" lang="ja-JP" altLang="en-US" sz="1200" dirty="0">
                <a:solidFill>
                  <a:schemeClr val="tx1"/>
                </a:solidFill>
                <a:latin typeface="+mn-ea"/>
              </a:rPr>
              <a:t>訪問看護で行っている方法が不明で、退院後に違う方法を説明され困ったことがある。</a:t>
            </a:r>
            <a:endParaRPr kumimoji="1" lang="en-US" altLang="ja-JP" sz="1200" dirty="0">
              <a:solidFill>
                <a:schemeClr val="tx1"/>
              </a:solidFill>
              <a:latin typeface="+mn-ea"/>
            </a:endParaRPr>
          </a:p>
          <a:p>
            <a:pPr marL="171450" indent="-171450">
              <a:buFont typeface="Arial" panose="020B0604020202020204" pitchFamily="34" charset="0"/>
              <a:buChar char="•"/>
            </a:pPr>
            <a:r>
              <a:rPr kumimoji="1" lang="ja-JP" altLang="en-US" sz="1200" dirty="0">
                <a:solidFill>
                  <a:schemeClr val="tx1"/>
                </a:solidFill>
                <a:latin typeface="+mn-ea"/>
              </a:rPr>
              <a:t>吸引チューブの管理など、場所により違うことがある。</a:t>
            </a:r>
            <a:endParaRPr kumimoji="1" lang="en-US" altLang="ja-JP" sz="1200" dirty="0">
              <a:solidFill>
                <a:schemeClr val="tx1"/>
              </a:solidFill>
              <a:latin typeface="+mn-ea"/>
            </a:endParaRPr>
          </a:p>
        </p:txBody>
      </p:sp>
      <p:sp>
        <p:nvSpPr>
          <p:cNvPr id="3" name="吹き出し: 角を丸めた四角形 2">
            <a:extLst>
              <a:ext uri="{FF2B5EF4-FFF2-40B4-BE49-F238E27FC236}">
                <a16:creationId xmlns:a16="http://schemas.microsoft.com/office/drawing/2014/main" xmlns="" id="{A75E14FF-F16D-480B-AFED-16D4B35DE2E7}"/>
              </a:ext>
            </a:extLst>
          </p:cNvPr>
          <p:cNvSpPr/>
          <p:nvPr/>
        </p:nvSpPr>
        <p:spPr>
          <a:xfrm>
            <a:off x="1033998" y="3936597"/>
            <a:ext cx="7340879" cy="1852864"/>
          </a:xfrm>
          <a:prstGeom prst="wedgeRoundRectCallout">
            <a:avLst>
              <a:gd name="adj1" fmla="val 64804"/>
              <a:gd name="adj2" fmla="val -6941"/>
              <a:gd name="adj3" fmla="val 16667"/>
            </a:avLst>
          </a:prstGeom>
          <a:solidFill>
            <a:srgbClr val="FDFD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kumimoji="1" lang="ja-JP" altLang="en-US" sz="1200" dirty="0">
                <a:solidFill>
                  <a:schemeClr val="tx1"/>
                </a:solidFill>
                <a:latin typeface="+mn-ea"/>
              </a:rPr>
              <a:t>退院時に物品が全くないことがある。</a:t>
            </a:r>
            <a:endParaRPr kumimoji="1" lang="en-US" altLang="ja-JP" sz="1200" dirty="0">
              <a:solidFill>
                <a:schemeClr val="tx1"/>
              </a:solidFill>
              <a:latin typeface="+mn-ea"/>
            </a:endParaRPr>
          </a:p>
          <a:p>
            <a:pPr marL="171450" indent="-171450">
              <a:buFont typeface="Arial" panose="020B0604020202020204" pitchFamily="34" charset="0"/>
              <a:buChar char="•"/>
            </a:pPr>
            <a:r>
              <a:rPr kumimoji="1" lang="ja-JP" altLang="en-US" sz="1200" dirty="0">
                <a:solidFill>
                  <a:schemeClr val="tx1"/>
                </a:solidFill>
                <a:latin typeface="+mn-ea"/>
              </a:rPr>
              <a:t>病院での手技が自宅で上手に活用できないことや会得できていないこともある。特に老々世帯で多いように思う。</a:t>
            </a:r>
            <a:endParaRPr kumimoji="1" lang="en-US" altLang="ja-JP" sz="1200" dirty="0">
              <a:solidFill>
                <a:schemeClr val="tx1"/>
              </a:solidFill>
              <a:latin typeface="+mn-ea"/>
            </a:endParaRPr>
          </a:p>
          <a:p>
            <a:pPr marL="171450" indent="-171450">
              <a:buFont typeface="Arial" panose="020B0604020202020204" pitchFamily="34" charset="0"/>
              <a:buChar char="•"/>
            </a:pPr>
            <a:r>
              <a:rPr kumimoji="1" lang="ja-JP" altLang="en-US" sz="1200" dirty="0">
                <a:solidFill>
                  <a:schemeClr val="tx1"/>
                </a:solidFill>
                <a:latin typeface="+mn-ea"/>
              </a:rPr>
              <a:t>自宅で使用する吸引器を退院後に初めて使うことが多く、機械の使用方法から覚えないといけない。</a:t>
            </a:r>
            <a:endParaRPr kumimoji="1" lang="en-US" altLang="ja-JP" sz="1200" dirty="0">
              <a:solidFill>
                <a:schemeClr val="tx1"/>
              </a:solidFill>
              <a:latin typeface="+mn-ea"/>
            </a:endParaRPr>
          </a:p>
          <a:p>
            <a:pPr marL="171450" indent="-171450">
              <a:buFont typeface="Arial" panose="020B0604020202020204" pitchFamily="34" charset="0"/>
              <a:buChar char="•"/>
            </a:pPr>
            <a:r>
              <a:rPr kumimoji="1" lang="ja-JP" altLang="en-US" sz="1200" dirty="0">
                <a:solidFill>
                  <a:schemeClr val="tx1"/>
                </a:solidFill>
                <a:latin typeface="+mn-ea"/>
              </a:rPr>
              <a:t>病院での吸引指導を初めて受けて退院される方は、病院での物品管理の方法と自宅での物品の使い方のギャップに不安を感じている。</a:t>
            </a:r>
            <a:endParaRPr kumimoji="1" lang="en-US" altLang="ja-JP" sz="1200" dirty="0">
              <a:solidFill>
                <a:schemeClr val="tx1"/>
              </a:solidFill>
              <a:latin typeface="+mn-ea"/>
            </a:endParaRPr>
          </a:p>
          <a:p>
            <a:pPr marL="171450" indent="-171450">
              <a:buFont typeface="Arial" panose="020B0604020202020204" pitchFamily="34" charset="0"/>
              <a:buChar char="•"/>
            </a:pPr>
            <a:r>
              <a:rPr kumimoji="1" lang="ja-JP" altLang="en-US" sz="1200" dirty="0">
                <a:solidFill>
                  <a:schemeClr val="tx1"/>
                </a:solidFill>
                <a:latin typeface="+mn-ea"/>
              </a:rPr>
              <a:t>病院で指導された内容が分からないことがある。指導内容が分かれば、それに合わせた指導を在宅で行えるので、退院時に指導内容が分かるものがあると在宅での指導がしやすい。</a:t>
            </a:r>
          </a:p>
        </p:txBody>
      </p:sp>
      <p:pic>
        <p:nvPicPr>
          <p:cNvPr id="4" name="図 3">
            <a:extLst>
              <a:ext uri="{FF2B5EF4-FFF2-40B4-BE49-F238E27FC236}">
                <a16:creationId xmlns:a16="http://schemas.microsoft.com/office/drawing/2014/main" xmlns="" id="{2A864D66-2BC6-4EF3-8CF9-D289AAA46FF5}"/>
              </a:ext>
            </a:extLst>
          </p:cNvPr>
          <p:cNvPicPr>
            <a:picLocks noChangeAspect="1"/>
          </p:cNvPicPr>
          <p:nvPr/>
        </p:nvPicPr>
        <p:blipFill>
          <a:blip r:embed="rId4"/>
          <a:stretch>
            <a:fillRect/>
          </a:stretch>
        </p:blipFill>
        <p:spPr>
          <a:xfrm>
            <a:off x="9536302" y="3269627"/>
            <a:ext cx="1816765" cy="2517866"/>
          </a:xfrm>
          <a:prstGeom prst="rect">
            <a:avLst/>
          </a:prstGeom>
        </p:spPr>
      </p:pic>
      <p:sp>
        <p:nvSpPr>
          <p:cNvPr id="6" name="四角形: 対角を丸める 5">
            <a:extLst>
              <a:ext uri="{FF2B5EF4-FFF2-40B4-BE49-F238E27FC236}">
                <a16:creationId xmlns:a16="http://schemas.microsoft.com/office/drawing/2014/main" xmlns="" id="{D42E1952-B816-4879-877F-9BDE06F64097}"/>
              </a:ext>
            </a:extLst>
          </p:cNvPr>
          <p:cNvSpPr/>
          <p:nvPr/>
        </p:nvSpPr>
        <p:spPr>
          <a:xfrm>
            <a:off x="575435" y="147449"/>
            <a:ext cx="10961569" cy="815306"/>
          </a:xfrm>
          <a:prstGeom prst="round2DiagRect">
            <a:avLst/>
          </a:prstGeom>
          <a:solidFill>
            <a:schemeClr val="accent6">
              <a:lumMod val="40000"/>
              <a:lumOff val="6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HGP創英角ﾎﾟｯﾌﾟ体" panose="040B0A00000000000000" pitchFamily="50" charset="-128"/>
                <a:ea typeface="HGP創英角ﾎﾟｯﾌﾟ体" panose="040B0A00000000000000" pitchFamily="50" charset="-128"/>
              </a:rPr>
              <a:t>退院後の吸引についての困りごと～</a:t>
            </a:r>
            <a:r>
              <a:rPr kumimoji="1" lang="ja-JP" altLang="en-US" sz="2000" dirty="0">
                <a:solidFill>
                  <a:schemeClr val="tx1"/>
                </a:solidFill>
                <a:latin typeface="HGP創英角ﾎﾟｯﾌﾟ体" panose="040B0A00000000000000" pitchFamily="50" charset="-128"/>
                <a:ea typeface="HGP創英角ﾎﾟｯﾌﾟ体" panose="040B0A00000000000000" pitchFamily="50" charset="-128"/>
              </a:rPr>
              <a:t>病院と訪問看護ステーションのアンケートから</a:t>
            </a:r>
            <a:endParaRPr kumimoji="1" lang="ja-JP" altLang="en-US" sz="2800"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7" name="テキスト ボックス 6">
            <a:extLst>
              <a:ext uri="{FF2B5EF4-FFF2-40B4-BE49-F238E27FC236}">
                <a16:creationId xmlns:a16="http://schemas.microsoft.com/office/drawing/2014/main" xmlns="" id="{9578AB1B-03A6-406A-A358-6F75D314C315}"/>
              </a:ext>
            </a:extLst>
          </p:cNvPr>
          <p:cNvSpPr txBox="1"/>
          <p:nvPr/>
        </p:nvSpPr>
        <p:spPr>
          <a:xfrm>
            <a:off x="938463" y="3486589"/>
            <a:ext cx="2141621" cy="307777"/>
          </a:xfrm>
          <a:prstGeom prst="rect">
            <a:avLst/>
          </a:prstGeom>
          <a:noFill/>
        </p:spPr>
        <p:txBody>
          <a:bodyPr wrap="square" rtlCol="0">
            <a:spAutoFit/>
          </a:bodyPr>
          <a:lstStyle/>
          <a:p>
            <a:r>
              <a:rPr kumimoji="1" lang="ja-JP" altLang="en-US" sz="1400" dirty="0">
                <a:latin typeface="HGP創英角ﾎﾟｯﾌﾟ体" panose="040B0A00000000000000" pitchFamily="50" charset="-128"/>
                <a:ea typeface="HGP創英角ﾎﾟｯﾌﾟ体" panose="040B0A00000000000000" pitchFamily="50" charset="-128"/>
              </a:rPr>
              <a:t>病棟看護師：わかばさん</a:t>
            </a:r>
          </a:p>
        </p:txBody>
      </p:sp>
      <p:sp>
        <p:nvSpPr>
          <p:cNvPr id="9" name="テキスト ボックス 8">
            <a:extLst>
              <a:ext uri="{FF2B5EF4-FFF2-40B4-BE49-F238E27FC236}">
                <a16:creationId xmlns:a16="http://schemas.microsoft.com/office/drawing/2014/main" xmlns="" id="{32A5F9A1-1D1B-4E18-B5FE-528F2AE48926}"/>
              </a:ext>
            </a:extLst>
          </p:cNvPr>
          <p:cNvSpPr txBox="1"/>
          <p:nvPr/>
        </p:nvSpPr>
        <p:spPr>
          <a:xfrm>
            <a:off x="9536302" y="5711978"/>
            <a:ext cx="2164530" cy="307777"/>
          </a:xfrm>
          <a:prstGeom prst="rect">
            <a:avLst/>
          </a:prstGeom>
          <a:noFill/>
        </p:spPr>
        <p:txBody>
          <a:bodyPr wrap="square" rtlCol="0">
            <a:spAutoFit/>
          </a:bodyPr>
          <a:lstStyle/>
          <a:p>
            <a:r>
              <a:rPr kumimoji="1" lang="ja-JP" altLang="en-US" sz="1400" dirty="0">
                <a:latin typeface="HGP創英角ﾎﾟｯﾌﾟ体" panose="040B0A00000000000000" pitchFamily="50" charset="-128"/>
                <a:ea typeface="HGP創英角ﾎﾟｯﾌﾟ体" panose="040B0A00000000000000" pitchFamily="50" charset="-128"/>
              </a:rPr>
              <a:t>訪問看護師：みどりさん</a:t>
            </a:r>
          </a:p>
        </p:txBody>
      </p:sp>
      <p:sp>
        <p:nvSpPr>
          <p:cNvPr id="11" name="四角形: 対角を丸める 10">
            <a:extLst>
              <a:ext uri="{FF2B5EF4-FFF2-40B4-BE49-F238E27FC236}">
                <a16:creationId xmlns:a16="http://schemas.microsoft.com/office/drawing/2014/main" xmlns="" id="{01FC6B41-80C0-4DD2-8971-2AA74BFCDD7F}"/>
              </a:ext>
            </a:extLst>
          </p:cNvPr>
          <p:cNvSpPr/>
          <p:nvPr/>
        </p:nvSpPr>
        <p:spPr>
          <a:xfrm>
            <a:off x="589548" y="6230894"/>
            <a:ext cx="6653720" cy="797836"/>
          </a:xfrm>
          <a:prstGeom prst="round2Diag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HGP創英角ﾎﾟｯﾌﾟ体" panose="040B0A00000000000000" pitchFamily="50" charset="-128"/>
                <a:ea typeface="HGP創英角ﾎﾟｯﾌﾟ体" panose="040B0A00000000000000" pitchFamily="50" charset="-128"/>
              </a:rPr>
              <a:t>在宅での吸引について、ご紹介します</a:t>
            </a:r>
          </a:p>
        </p:txBody>
      </p:sp>
      <p:sp>
        <p:nvSpPr>
          <p:cNvPr id="13" name="思考の吹き出し: 雲形 12">
            <a:extLst>
              <a:ext uri="{FF2B5EF4-FFF2-40B4-BE49-F238E27FC236}">
                <a16:creationId xmlns:a16="http://schemas.microsoft.com/office/drawing/2014/main" xmlns="" id="{E35714FE-52DC-4C05-ACA0-517A0576D76B}"/>
              </a:ext>
            </a:extLst>
          </p:cNvPr>
          <p:cNvSpPr/>
          <p:nvPr/>
        </p:nvSpPr>
        <p:spPr>
          <a:xfrm>
            <a:off x="9536302" y="11694430"/>
            <a:ext cx="2344457" cy="1507871"/>
          </a:xfrm>
          <a:prstGeom prst="cloudCallout">
            <a:avLst>
              <a:gd name="adj1" fmla="val -14194"/>
              <a:gd name="adj2" fmla="val 7540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ご自宅で吸引が必要な方でも、色々な支援を利用すると安心して生活ができますよ！</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5" name="四角形: 角を丸くする 14">
            <a:extLst>
              <a:ext uri="{FF2B5EF4-FFF2-40B4-BE49-F238E27FC236}">
                <a16:creationId xmlns:a16="http://schemas.microsoft.com/office/drawing/2014/main" xmlns="" id="{B61B8B28-DBDB-4F71-8788-955E599DCD24}"/>
              </a:ext>
            </a:extLst>
          </p:cNvPr>
          <p:cNvSpPr/>
          <p:nvPr/>
        </p:nvSpPr>
        <p:spPr>
          <a:xfrm>
            <a:off x="609334" y="11794006"/>
            <a:ext cx="8649016" cy="3144549"/>
          </a:xfrm>
          <a:prstGeom prst="roundRect">
            <a:avLst/>
          </a:prstGeom>
          <a:solidFill>
            <a:srgbClr val="FF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rPr>
              <a:t>＜吸引器取得のための制度＞</a:t>
            </a:r>
            <a:endParaRPr kumimoji="1" lang="en-US" altLang="ja-JP" sz="1400" b="1" dirty="0">
              <a:solidFill>
                <a:schemeClr val="tx1"/>
              </a:solidFill>
            </a:endParaRPr>
          </a:p>
          <a:p>
            <a:r>
              <a:rPr kumimoji="1" lang="ja-JP" altLang="en-US" sz="1400" b="1" dirty="0">
                <a:solidFill>
                  <a:srgbClr val="FF0000"/>
                </a:solidFill>
              </a:rPr>
              <a:t>日常生活用具給付等事業：市町村が行う地域生活支援事業</a:t>
            </a:r>
            <a:endParaRPr kumimoji="1" lang="en-US" altLang="ja-JP" sz="1400" b="1" dirty="0">
              <a:solidFill>
                <a:srgbClr val="FF0000"/>
              </a:solidFill>
            </a:endParaRPr>
          </a:p>
          <a:p>
            <a:pPr marL="285750" indent="-285750">
              <a:buFont typeface="Arial" panose="020B0604020202020204" pitchFamily="34" charset="0"/>
              <a:buChar char="•"/>
            </a:pPr>
            <a:r>
              <a:rPr kumimoji="1" lang="ja-JP" altLang="en-US" sz="1400" dirty="0">
                <a:solidFill>
                  <a:schemeClr val="tx1"/>
                </a:solidFill>
              </a:rPr>
              <a:t>対象者：身体障害者手帳取得者・療育手帳取得者、難病患者　</a:t>
            </a:r>
            <a:endParaRPr kumimoji="1" lang="en-US" altLang="ja-JP" sz="1400" dirty="0">
              <a:solidFill>
                <a:schemeClr val="tx1"/>
              </a:solidFill>
            </a:endParaRPr>
          </a:p>
          <a:p>
            <a:r>
              <a:rPr kumimoji="1" lang="ja-JP" altLang="en-US" sz="1400" dirty="0">
                <a:solidFill>
                  <a:schemeClr val="tx1"/>
                </a:solidFill>
              </a:rPr>
              <a:t>　　　　　　　</a:t>
            </a:r>
            <a:r>
              <a:rPr kumimoji="1" lang="en-US" altLang="ja-JP" sz="1400" dirty="0">
                <a:solidFill>
                  <a:schemeClr val="tx1"/>
                </a:solidFill>
              </a:rPr>
              <a:t>※</a:t>
            </a:r>
            <a:r>
              <a:rPr kumimoji="1" lang="ja-JP" altLang="en-US" sz="1400" dirty="0">
                <a:solidFill>
                  <a:schemeClr val="tx1"/>
                </a:solidFill>
              </a:rPr>
              <a:t>呼吸器機能障害に限る　　　　　</a:t>
            </a:r>
            <a:endParaRPr kumimoji="1" lang="en-US" altLang="ja-JP" sz="1400" dirty="0">
              <a:solidFill>
                <a:schemeClr val="tx1"/>
              </a:solidFill>
            </a:endParaRPr>
          </a:p>
          <a:p>
            <a:pPr marL="285750" indent="-285750">
              <a:buFont typeface="Arial" panose="020B0604020202020204" pitchFamily="34" charset="0"/>
              <a:buChar char="•"/>
            </a:pPr>
            <a:r>
              <a:rPr kumimoji="1" lang="ja-JP" altLang="en-US" sz="1400" dirty="0">
                <a:solidFill>
                  <a:schemeClr val="tx1"/>
                </a:solidFill>
              </a:rPr>
              <a:t>申請方法：市町村の障害福祉課へ申請する。</a:t>
            </a:r>
            <a:endParaRPr kumimoji="1" lang="en-US" altLang="ja-JP" sz="1400" dirty="0">
              <a:solidFill>
                <a:schemeClr val="tx1"/>
              </a:solidFill>
            </a:endParaRPr>
          </a:p>
          <a:p>
            <a:pPr marL="285750" indent="-285750">
              <a:buFont typeface="Arial" panose="020B0604020202020204" pitchFamily="34" charset="0"/>
              <a:buChar char="•"/>
            </a:pPr>
            <a:r>
              <a:rPr kumimoji="1" lang="ja-JP" altLang="en-US" sz="1400" dirty="0">
                <a:solidFill>
                  <a:schemeClr val="tx1"/>
                </a:solidFill>
              </a:rPr>
              <a:t>申請手続きに必要なもの：①身体障害者手帳又は療育手帳　②印鑑（本人が署名する場合は不要）</a:t>
            </a:r>
            <a:endParaRPr kumimoji="1" lang="en-US" altLang="ja-JP" sz="1400" dirty="0">
              <a:solidFill>
                <a:schemeClr val="tx1"/>
              </a:solidFill>
            </a:endParaRPr>
          </a:p>
          <a:p>
            <a:r>
              <a:rPr kumimoji="1" lang="ja-JP" altLang="en-US" sz="1400" dirty="0">
                <a:solidFill>
                  <a:schemeClr val="tx1"/>
                </a:solidFill>
              </a:rPr>
              <a:t>　　　　　　　　　　　　　③見積書　④難病の方は医師の診断書</a:t>
            </a:r>
            <a:endParaRPr kumimoji="1" lang="en-US" altLang="ja-JP" sz="1400" dirty="0">
              <a:solidFill>
                <a:schemeClr val="tx1"/>
              </a:solidFill>
            </a:endParaRPr>
          </a:p>
          <a:p>
            <a:pPr marL="285750" indent="-285750">
              <a:buFont typeface="Arial" panose="020B0604020202020204" pitchFamily="34" charset="0"/>
              <a:buChar char="•"/>
            </a:pPr>
            <a:r>
              <a:rPr kumimoji="1" lang="ja-JP" altLang="en-US" sz="1400" dirty="0">
                <a:solidFill>
                  <a:schemeClr val="tx1"/>
                </a:solidFill>
              </a:rPr>
              <a:t>自己負担：購入に係る費用の</a:t>
            </a:r>
            <a:r>
              <a:rPr kumimoji="1" lang="en-US" altLang="ja-JP" sz="1400" dirty="0">
                <a:solidFill>
                  <a:schemeClr val="tx1"/>
                </a:solidFill>
              </a:rPr>
              <a:t>1</a:t>
            </a:r>
            <a:r>
              <a:rPr kumimoji="1" lang="ja-JP" altLang="en-US" sz="1400" dirty="0">
                <a:solidFill>
                  <a:schemeClr val="tx1"/>
                </a:solidFill>
              </a:rPr>
              <a:t>割負担（所得に応じて上限あり）</a:t>
            </a:r>
            <a:endParaRPr kumimoji="1" lang="en-US" altLang="ja-JP" sz="1400" dirty="0">
              <a:solidFill>
                <a:schemeClr val="tx1"/>
              </a:solidFill>
            </a:endParaRPr>
          </a:p>
          <a:p>
            <a:r>
              <a:rPr kumimoji="1" lang="ja-JP" altLang="en-US" sz="1400" dirty="0">
                <a:solidFill>
                  <a:schemeClr val="tx1"/>
                </a:solidFill>
              </a:rPr>
              <a:t>　　　　　　　</a:t>
            </a:r>
            <a:r>
              <a:rPr kumimoji="1" lang="en-US" altLang="ja-JP" sz="1400" dirty="0">
                <a:solidFill>
                  <a:schemeClr val="tx1"/>
                </a:solidFill>
              </a:rPr>
              <a:t>※</a:t>
            </a:r>
            <a:r>
              <a:rPr kumimoji="1" lang="ja-JP" altLang="en-US" sz="1400" dirty="0">
                <a:solidFill>
                  <a:schemeClr val="tx1"/>
                </a:solidFill>
              </a:rPr>
              <a:t>必ず購入する前に申請すること。既に購入されたものに対する給付はされません。</a:t>
            </a:r>
            <a:endParaRPr kumimoji="1" lang="en-US" altLang="ja-JP" sz="1400" b="1" dirty="0">
              <a:solidFill>
                <a:srgbClr val="FF0000"/>
              </a:solidFill>
            </a:endParaRPr>
          </a:p>
          <a:p>
            <a:r>
              <a:rPr kumimoji="1" lang="ja-JP" altLang="en-US" sz="1400" b="1" dirty="0">
                <a:solidFill>
                  <a:schemeClr val="tx1"/>
                </a:solidFill>
              </a:rPr>
              <a:t>＜上記該当しない場合は、実費のレンタルあり＞</a:t>
            </a:r>
            <a:endParaRPr kumimoji="1" lang="en-US" altLang="ja-JP" sz="1400" b="1" dirty="0">
              <a:solidFill>
                <a:schemeClr val="tx1"/>
              </a:solidFill>
            </a:endParaRPr>
          </a:p>
          <a:p>
            <a:r>
              <a:rPr kumimoji="1" lang="ja-JP" altLang="en-US" sz="1400" dirty="0">
                <a:solidFill>
                  <a:schemeClr val="tx1"/>
                </a:solidFill>
              </a:rPr>
              <a:t>　　福祉用具の事業所によって金額は異なる</a:t>
            </a:r>
            <a:endParaRPr kumimoji="1" lang="en-US" altLang="ja-JP" sz="1400" dirty="0">
              <a:solidFill>
                <a:schemeClr val="tx1"/>
              </a:solidFill>
            </a:endParaRPr>
          </a:p>
          <a:p>
            <a:r>
              <a:rPr kumimoji="1" lang="ja-JP" altLang="en-US" sz="1400" dirty="0">
                <a:solidFill>
                  <a:schemeClr val="tx1"/>
                </a:solidFill>
              </a:rPr>
              <a:t>　　　　（例：スタンダード小型吸引器ミニック</a:t>
            </a:r>
            <a:r>
              <a:rPr kumimoji="1" lang="en-US" altLang="ja-JP" sz="1400" dirty="0">
                <a:solidFill>
                  <a:schemeClr val="tx1"/>
                </a:solidFill>
              </a:rPr>
              <a:t>S-Ⅱ</a:t>
            </a:r>
            <a:r>
              <a:rPr kumimoji="1" lang="ja-JP" altLang="en-US" sz="1400" dirty="0">
                <a:solidFill>
                  <a:schemeClr val="tx1"/>
                </a:solidFill>
              </a:rPr>
              <a:t>　￥</a:t>
            </a:r>
            <a:r>
              <a:rPr kumimoji="1" lang="en-US" altLang="ja-JP" sz="1400" dirty="0">
                <a:solidFill>
                  <a:schemeClr val="tx1"/>
                </a:solidFill>
              </a:rPr>
              <a:t>4,000/</a:t>
            </a:r>
            <a:r>
              <a:rPr kumimoji="1" lang="ja-JP" altLang="en-US" sz="1400" dirty="0">
                <a:solidFill>
                  <a:schemeClr val="tx1"/>
                </a:solidFill>
              </a:rPr>
              <a:t>月　前後</a:t>
            </a:r>
            <a:endParaRPr kumimoji="1" lang="en-US" altLang="ja-JP" sz="1400" dirty="0">
              <a:solidFill>
                <a:schemeClr val="tx1"/>
              </a:solidFill>
            </a:endParaRPr>
          </a:p>
          <a:p>
            <a:r>
              <a:rPr kumimoji="1" lang="ja-JP" altLang="en-US" sz="1400" dirty="0">
                <a:solidFill>
                  <a:schemeClr val="tx1"/>
                </a:solidFill>
              </a:rPr>
              <a:t>　　　　　　　別途購入の必要があるもの　→　吸引瓶￥</a:t>
            </a:r>
            <a:r>
              <a:rPr kumimoji="1" lang="en-US" altLang="ja-JP" sz="1400" dirty="0">
                <a:solidFill>
                  <a:schemeClr val="tx1"/>
                </a:solidFill>
              </a:rPr>
              <a:t>4,500</a:t>
            </a:r>
            <a:r>
              <a:rPr kumimoji="1" lang="ja-JP" altLang="en-US" sz="1400" dirty="0">
                <a:solidFill>
                  <a:schemeClr val="tx1"/>
                </a:solidFill>
              </a:rPr>
              <a:t>　専用接続チューブ￥</a:t>
            </a:r>
            <a:r>
              <a:rPr kumimoji="1" lang="en-US" altLang="ja-JP" sz="1400" dirty="0">
                <a:solidFill>
                  <a:schemeClr val="tx1"/>
                </a:solidFill>
              </a:rPr>
              <a:t>1,300 </a:t>
            </a:r>
            <a:r>
              <a:rPr kumimoji="1" lang="ja-JP" altLang="en-US" sz="1400" dirty="0">
                <a:solidFill>
                  <a:schemeClr val="tx1"/>
                </a:solidFill>
              </a:rPr>
              <a:t>）</a:t>
            </a:r>
            <a:endParaRPr kumimoji="1" lang="en-US" altLang="ja-JP" dirty="0">
              <a:solidFill>
                <a:schemeClr val="tx1"/>
              </a:solidFill>
            </a:endParaRPr>
          </a:p>
        </p:txBody>
      </p:sp>
      <p:pic>
        <p:nvPicPr>
          <p:cNvPr id="17" name="図 16">
            <a:extLst>
              <a:ext uri="{FF2B5EF4-FFF2-40B4-BE49-F238E27FC236}">
                <a16:creationId xmlns:a16="http://schemas.microsoft.com/office/drawing/2014/main" xmlns="" id="{61C5187D-8006-498E-8A85-8E298EE021CE}"/>
              </a:ext>
            </a:extLst>
          </p:cNvPr>
          <p:cNvPicPr>
            <a:picLocks noChangeAspect="1"/>
          </p:cNvPicPr>
          <p:nvPr/>
        </p:nvPicPr>
        <p:blipFill>
          <a:blip r:embed="rId5"/>
          <a:stretch>
            <a:fillRect/>
          </a:stretch>
        </p:blipFill>
        <p:spPr>
          <a:xfrm>
            <a:off x="703713" y="7239185"/>
            <a:ext cx="2715507" cy="1952472"/>
          </a:xfrm>
          <a:prstGeom prst="rect">
            <a:avLst/>
          </a:prstGeom>
        </p:spPr>
      </p:pic>
      <p:pic>
        <p:nvPicPr>
          <p:cNvPr id="19" name="図 18">
            <a:extLst>
              <a:ext uri="{FF2B5EF4-FFF2-40B4-BE49-F238E27FC236}">
                <a16:creationId xmlns:a16="http://schemas.microsoft.com/office/drawing/2014/main" xmlns="" id="{054C66F0-9082-464F-95CB-59F9ED004F5D}"/>
              </a:ext>
            </a:extLst>
          </p:cNvPr>
          <p:cNvPicPr>
            <a:picLocks noChangeAspect="1"/>
          </p:cNvPicPr>
          <p:nvPr/>
        </p:nvPicPr>
        <p:blipFill>
          <a:blip r:embed="rId6"/>
          <a:stretch>
            <a:fillRect/>
          </a:stretch>
        </p:blipFill>
        <p:spPr>
          <a:xfrm>
            <a:off x="840524" y="9386725"/>
            <a:ext cx="2441883" cy="2407281"/>
          </a:xfrm>
          <a:prstGeom prst="rect">
            <a:avLst/>
          </a:prstGeom>
        </p:spPr>
      </p:pic>
      <p:pic>
        <p:nvPicPr>
          <p:cNvPr id="21" name="図 20">
            <a:extLst>
              <a:ext uri="{FF2B5EF4-FFF2-40B4-BE49-F238E27FC236}">
                <a16:creationId xmlns:a16="http://schemas.microsoft.com/office/drawing/2014/main" xmlns="" id="{057A70A6-D8C8-4420-B109-2E22B8035112}"/>
              </a:ext>
            </a:extLst>
          </p:cNvPr>
          <p:cNvPicPr>
            <a:picLocks noChangeAspect="1"/>
          </p:cNvPicPr>
          <p:nvPr/>
        </p:nvPicPr>
        <p:blipFill>
          <a:blip r:embed="rId7"/>
          <a:stretch>
            <a:fillRect/>
          </a:stretch>
        </p:blipFill>
        <p:spPr>
          <a:xfrm>
            <a:off x="3931365" y="7320652"/>
            <a:ext cx="2959873" cy="2165514"/>
          </a:xfrm>
          <a:prstGeom prst="rect">
            <a:avLst/>
          </a:prstGeom>
        </p:spPr>
      </p:pic>
      <p:pic>
        <p:nvPicPr>
          <p:cNvPr id="23" name="図 22">
            <a:extLst>
              <a:ext uri="{FF2B5EF4-FFF2-40B4-BE49-F238E27FC236}">
                <a16:creationId xmlns:a16="http://schemas.microsoft.com/office/drawing/2014/main" xmlns="" id="{00853E8D-52F8-4C68-BF82-DE7BB8B967C8}"/>
              </a:ext>
            </a:extLst>
          </p:cNvPr>
          <p:cNvPicPr>
            <a:picLocks noChangeAspect="1"/>
          </p:cNvPicPr>
          <p:nvPr/>
        </p:nvPicPr>
        <p:blipFill>
          <a:blip r:embed="rId8"/>
          <a:stretch>
            <a:fillRect/>
          </a:stretch>
        </p:blipFill>
        <p:spPr>
          <a:xfrm>
            <a:off x="3982471" y="9791282"/>
            <a:ext cx="2694666" cy="1865538"/>
          </a:xfrm>
          <a:prstGeom prst="rect">
            <a:avLst/>
          </a:prstGeom>
        </p:spPr>
      </p:pic>
      <p:pic>
        <p:nvPicPr>
          <p:cNvPr id="24" name="図 23">
            <a:extLst>
              <a:ext uri="{FF2B5EF4-FFF2-40B4-BE49-F238E27FC236}">
                <a16:creationId xmlns:a16="http://schemas.microsoft.com/office/drawing/2014/main" xmlns="" id="{B192C37A-31EA-4C8F-8879-4CCE26AEE1E1}"/>
              </a:ext>
            </a:extLst>
          </p:cNvPr>
          <p:cNvPicPr>
            <a:picLocks noChangeAspect="1"/>
          </p:cNvPicPr>
          <p:nvPr/>
        </p:nvPicPr>
        <p:blipFill>
          <a:blip r:embed="rId9"/>
          <a:stretch>
            <a:fillRect/>
          </a:stretch>
        </p:blipFill>
        <p:spPr>
          <a:xfrm>
            <a:off x="8432614" y="9044487"/>
            <a:ext cx="1719221" cy="2591025"/>
          </a:xfrm>
          <a:prstGeom prst="rect">
            <a:avLst/>
          </a:prstGeom>
        </p:spPr>
      </p:pic>
      <p:sp>
        <p:nvSpPr>
          <p:cNvPr id="25" name="テキスト ボックス 24">
            <a:extLst>
              <a:ext uri="{FF2B5EF4-FFF2-40B4-BE49-F238E27FC236}">
                <a16:creationId xmlns:a16="http://schemas.microsoft.com/office/drawing/2014/main" xmlns="" id="{20FCDC2F-380D-4262-AD65-F7349BC8C75B}"/>
              </a:ext>
            </a:extLst>
          </p:cNvPr>
          <p:cNvSpPr txBox="1"/>
          <p:nvPr/>
        </p:nvSpPr>
        <p:spPr>
          <a:xfrm>
            <a:off x="3128332" y="7434566"/>
            <a:ext cx="400110" cy="1768595"/>
          </a:xfrm>
          <a:prstGeom prst="rect">
            <a:avLst/>
          </a:prstGeom>
          <a:noFill/>
        </p:spPr>
        <p:txBody>
          <a:bodyPr vert="eaVert" wrap="square" rtlCol="0">
            <a:spAutoFit/>
          </a:bodyPr>
          <a:lstStyle/>
          <a:p>
            <a:r>
              <a:rPr kumimoji="1" lang="ja-JP" altLang="en-US" sz="1400" dirty="0"/>
              <a:t>一般電源用吸引器</a:t>
            </a:r>
          </a:p>
        </p:txBody>
      </p:sp>
      <p:sp>
        <p:nvSpPr>
          <p:cNvPr id="26" name="テキスト ボックス 25">
            <a:extLst>
              <a:ext uri="{FF2B5EF4-FFF2-40B4-BE49-F238E27FC236}">
                <a16:creationId xmlns:a16="http://schemas.microsoft.com/office/drawing/2014/main" xmlns="" id="{BE7259C9-F5B3-4FCB-AE48-2EACDE55E5E2}"/>
              </a:ext>
            </a:extLst>
          </p:cNvPr>
          <p:cNvSpPr txBox="1"/>
          <p:nvPr/>
        </p:nvSpPr>
        <p:spPr>
          <a:xfrm>
            <a:off x="3206776" y="9718334"/>
            <a:ext cx="400110" cy="1952472"/>
          </a:xfrm>
          <a:prstGeom prst="rect">
            <a:avLst/>
          </a:prstGeom>
          <a:noFill/>
        </p:spPr>
        <p:txBody>
          <a:bodyPr vert="eaVert" wrap="square" rtlCol="0">
            <a:spAutoFit/>
          </a:bodyPr>
          <a:lstStyle/>
          <a:p>
            <a:r>
              <a:rPr kumimoji="1" lang="ja-JP" altLang="en-US" sz="1400" dirty="0"/>
              <a:t>バッテリー内蔵吸引器</a:t>
            </a:r>
          </a:p>
        </p:txBody>
      </p:sp>
      <p:sp>
        <p:nvSpPr>
          <p:cNvPr id="28" name="吹き出し: 円形 27">
            <a:extLst>
              <a:ext uri="{FF2B5EF4-FFF2-40B4-BE49-F238E27FC236}">
                <a16:creationId xmlns:a16="http://schemas.microsoft.com/office/drawing/2014/main" xmlns="" id="{AE99F7AA-063A-4700-B3B1-4DBBC657FB08}"/>
              </a:ext>
            </a:extLst>
          </p:cNvPr>
          <p:cNvSpPr/>
          <p:nvPr/>
        </p:nvSpPr>
        <p:spPr>
          <a:xfrm>
            <a:off x="7010256" y="8027445"/>
            <a:ext cx="2100138" cy="1141903"/>
          </a:xfrm>
          <a:prstGeom prst="wedgeEllipseCallout">
            <a:avLst>
              <a:gd name="adj1" fmla="val -65816"/>
              <a:gd name="adj2" fmla="val 13119"/>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rPr>
              <a:t>吸引セットをバスケットに入れ持ち運びがしやすいように工夫されています</a:t>
            </a:r>
          </a:p>
        </p:txBody>
      </p:sp>
      <p:sp>
        <p:nvSpPr>
          <p:cNvPr id="30" name="吹き出し: 円形 29">
            <a:extLst>
              <a:ext uri="{FF2B5EF4-FFF2-40B4-BE49-F238E27FC236}">
                <a16:creationId xmlns:a16="http://schemas.microsoft.com/office/drawing/2014/main" xmlns="" id="{C80DD897-9538-41B5-8EC8-348BBEC254BB}"/>
              </a:ext>
            </a:extLst>
          </p:cNvPr>
          <p:cNvSpPr/>
          <p:nvPr/>
        </p:nvSpPr>
        <p:spPr>
          <a:xfrm>
            <a:off x="6735858" y="10378016"/>
            <a:ext cx="1611160" cy="1012265"/>
          </a:xfrm>
          <a:prstGeom prst="wedgeEllipseCallout">
            <a:avLst>
              <a:gd name="adj1" fmla="val -70198"/>
              <a:gd name="adj2" fmla="val 2021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足踏み式吸引器で停電時に必要です</a:t>
            </a:r>
          </a:p>
        </p:txBody>
      </p:sp>
      <p:sp>
        <p:nvSpPr>
          <p:cNvPr id="31" name="吹き出し: 角を丸めた四角形 30">
            <a:extLst>
              <a:ext uri="{FF2B5EF4-FFF2-40B4-BE49-F238E27FC236}">
                <a16:creationId xmlns:a16="http://schemas.microsoft.com/office/drawing/2014/main" xmlns="" id="{B8D2FAF4-8D8D-46EF-82A4-291BD5550474}"/>
              </a:ext>
            </a:extLst>
          </p:cNvPr>
          <p:cNvSpPr/>
          <p:nvPr/>
        </p:nvSpPr>
        <p:spPr>
          <a:xfrm>
            <a:off x="9904062" y="7987605"/>
            <a:ext cx="2100138" cy="1859372"/>
          </a:xfrm>
          <a:prstGeom prst="wedgeRoundRectCallout">
            <a:avLst>
              <a:gd name="adj1" fmla="val -48048"/>
              <a:gd name="adj2" fmla="val 64122"/>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停電時のための手作り吸引器です。</a:t>
            </a:r>
            <a:endParaRPr kumimoji="1" lang="en-US" altLang="ja-JP" sz="1200" dirty="0">
              <a:solidFill>
                <a:schemeClr val="tx1"/>
              </a:solidFill>
            </a:endParaRPr>
          </a:p>
          <a:p>
            <a:r>
              <a:rPr kumimoji="1" lang="ja-JP" altLang="en-US" sz="1200" dirty="0">
                <a:solidFill>
                  <a:schemeClr val="tx1"/>
                </a:solidFill>
              </a:rPr>
              <a:t>ベストなペットボトルは、サントリーの特茶。真ん中が細くなり、持ちやすく縦に溝があり、力加減がしやすい優れものです。なかなかの吸引力です。</a:t>
            </a:r>
            <a:endParaRPr kumimoji="1" lang="en-US" altLang="ja-JP" sz="1200" dirty="0">
              <a:solidFill>
                <a:schemeClr val="tx1"/>
              </a:solidFill>
            </a:endParaRPr>
          </a:p>
        </p:txBody>
      </p:sp>
      <p:sp>
        <p:nvSpPr>
          <p:cNvPr id="32" name="テキスト ボックス 31">
            <a:extLst>
              <a:ext uri="{FF2B5EF4-FFF2-40B4-BE49-F238E27FC236}">
                <a16:creationId xmlns:a16="http://schemas.microsoft.com/office/drawing/2014/main" xmlns="" id="{3A6BF28C-AE71-4CC1-AFC4-F141DC4C5181}"/>
              </a:ext>
            </a:extLst>
          </p:cNvPr>
          <p:cNvSpPr txBox="1"/>
          <p:nvPr/>
        </p:nvSpPr>
        <p:spPr>
          <a:xfrm>
            <a:off x="397707" y="15023894"/>
            <a:ext cx="10157998" cy="954107"/>
          </a:xfrm>
          <a:prstGeom prst="rect">
            <a:avLst/>
          </a:prstGeom>
          <a:noFill/>
        </p:spPr>
        <p:txBody>
          <a:bodyPr wrap="square" rtlCol="0">
            <a:spAutoFit/>
          </a:bodyPr>
          <a:lstStyle/>
          <a:p>
            <a:r>
              <a:rPr kumimoji="1" lang="ja-JP" altLang="en-US" sz="1400" dirty="0"/>
              <a:t>●介護職員の喀痰吸引：平成</a:t>
            </a:r>
            <a:r>
              <a:rPr kumimoji="1" lang="en-US" altLang="ja-JP" sz="1400" dirty="0"/>
              <a:t>24</a:t>
            </a:r>
            <a:r>
              <a:rPr kumimoji="1" lang="ja-JP" altLang="en-US" sz="1400" dirty="0"/>
              <a:t>年から都道府県「登録特定行為事業者」研修を終了した「認定特定行為業務従事者」の認定証を交付され、登録事業者に所属する介護職員は、たん吸引（口腔内、鼻腔内、気管カニューレ内部）が可能になりました。</a:t>
            </a:r>
            <a:endParaRPr kumimoji="1" lang="en-US" altLang="ja-JP" sz="1400" dirty="0"/>
          </a:p>
          <a:p>
            <a:r>
              <a:rPr kumimoji="1" lang="ja-JP" altLang="en-US" sz="1400" dirty="0"/>
              <a:t>●</a:t>
            </a:r>
            <a:r>
              <a:rPr kumimoji="1" lang="ja-JP" altLang="en-US" sz="1400" dirty="0">
                <a:solidFill>
                  <a:srgbClr val="FF0000"/>
                </a:solidFill>
              </a:rPr>
              <a:t>退院直後の訪問看護：医療依存度の高い状態の要介護被保険者等である患者について、退院直後の事由により、</a:t>
            </a:r>
            <a:r>
              <a:rPr kumimoji="1" lang="en-US" altLang="ja-JP" sz="1400" dirty="0">
                <a:solidFill>
                  <a:srgbClr val="FF0000"/>
                </a:solidFill>
              </a:rPr>
              <a:t>14</a:t>
            </a:r>
            <a:r>
              <a:rPr kumimoji="1" lang="ja-JP" altLang="en-US" sz="1400" dirty="0">
                <a:solidFill>
                  <a:srgbClr val="FF0000"/>
                </a:solidFill>
              </a:rPr>
              <a:t>日間に限り特別指示書に基づき訪問看護を提供することできます。</a:t>
            </a:r>
          </a:p>
        </p:txBody>
      </p:sp>
      <p:sp>
        <p:nvSpPr>
          <p:cNvPr id="5" name="吹き出し: 四角形 4">
            <a:extLst>
              <a:ext uri="{FF2B5EF4-FFF2-40B4-BE49-F238E27FC236}">
                <a16:creationId xmlns:a16="http://schemas.microsoft.com/office/drawing/2014/main" xmlns="" id="{B3AD1B0C-CC1D-4B7A-851D-6888B23D4F5C}"/>
              </a:ext>
            </a:extLst>
          </p:cNvPr>
          <p:cNvSpPr/>
          <p:nvPr/>
        </p:nvSpPr>
        <p:spPr>
          <a:xfrm>
            <a:off x="7582318" y="6274146"/>
            <a:ext cx="4316913" cy="1309733"/>
          </a:xfrm>
          <a:prstGeom prst="wedgeRectCallout">
            <a:avLst>
              <a:gd name="adj1" fmla="val -61204"/>
              <a:gd name="adj2" fmla="val -23454"/>
            </a:avLst>
          </a:prstGeom>
          <a:solidFill>
            <a:srgbClr val="FFE7FF"/>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ysClr val="windowText" lastClr="000000"/>
                </a:solidFill>
              </a:rPr>
              <a:t>医療機関から在宅療養指導管理料の中で、吸引チューブなど衛生材料を支給してもらえます。</a:t>
            </a:r>
            <a:endParaRPr kumimoji="1" lang="en-US" altLang="ja-JP" sz="1400" dirty="0">
              <a:solidFill>
                <a:sysClr val="windowText" lastClr="000000"/>
              </a:solidFill>
            </a:endParaRPr>
          </a:p>
          <a:p>
            <a:r>
              <a:rPr kumimoji="1" lang="ja-JP" altLang="en-US" sz="1400" dirty="0">
                <a:solidFill>
                  <a:sysClr val="windowText" lastClr="000000"/>
                </a:solidFill>
              </a:rPr>
              <a:t>退院後は、患者さんや家族に衛生材料をどこの医療機関が提供するのか説明しておく必要があります。</a:t>
            </a:r>
          </a:p>
        </p:txBody>
      </p:sp>
    </p:spTree>
    <p:extLst>
      <p:ext uri="{BB962C8B-B14F-4D97-AF65-F5344CB8AC3E}">
        <p14:creationId xmlns:p14="http://schemas.microsoft.com/office/powerpoint/2010/main" val="3586666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994518" y="9697941"/>
            <a:ext cx="725206" cy="371418"/>
          </a:xfrm>
          <a:prstGeom prst="rect">
            <a:avLst/>
          </a:prstGeom>
          <a:noFill/>
        </p:spPr>
        <p:txBody>
          <a:bodyPr wrap="none" lIns="139227" tIns="69613" rIns="139227" bIns="69613" rtlCol="0">
            <a:spAutoFit/>
          </a:bodyPr>
          <a:lstStyle/>
          <a:p>
            <a:r>
              <a:rPr lang="zh-CN" altLang="en-US" sz="1500" dirty="0">
                <a:solidFill>
                  <a:schemeClr val="bg1"/>
                </a:solidFill>
                <a:latin typeface="MS PGothic" pitchFamily="34" charset="-128"/>
                <a:ea typeface="MS PGothic" pitchFamily="34" charset="-128"/>
              </a:rPr>
              <a:t>時 間</a:t>
            </a:r>
          </a:p>
        </p:txBody>
      </p:sp>
      <p:pic>
        <p:nvPicPr>
          <p:cNvPr id="18" name="Picture 5"/>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4395" y="200616"/>
            <a:ext cx="11389274" cy="2431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3775078" y="390910"/>
            <a:ext cx="4950721" cy="848472"/>
          </a:xfrm>
          <a:prstGeom prst="rect">
            <a:avLst/>
          </a:prstGeom>
          <a:noFill/>
        </p:spPr>
        <p:txBody>
          <a:bodyPr wrap="none" lIns="139227" tIns="69613" rIns="139227" bIns="69613" rtlCol="0">
            <a:spAutoFit/>
          </a:bodyPr>
          <a:lstStyle/>
          <a:p>
            <a:r>
              <a:rPr lang="ja-JP" altLang="en-US" sz="4600" dirty="0">
                <a:solidFill>
                  <a:schemeClr val="bg1"/>
                </a:solidFill>
                <a:latin typeface="HGPSoeiKakugothicUB" pitchFamily="34" charset="-128"/>
                <a:ea typeface="HGPSoeiKakugothicUB" pitchFamily="34" charset="-128"/>
              </a:rPr>
              <a:t>わい和</a:t>
            </a:r>
            <a:r>
              <a:rPr lang="ja-JP" altLang="en-US" sz="4600" dirty="0" err="1">
                <a:solidFill>
                  <a:schemeClr val="bg1"/>
                </a:solidFill>
                <a:latin typeface="HGPSoeiKakugothicUB" pitchFamily="34" charset="-128"/>
                <a:ea typeface="HGPSoeiKakugothicUB" pitchFamily="34" charset="-128"/>
              </a:rPr>
              <a:t>い</a:t>
            </a:r>
            <a:r>
              <a:rPr lang="en-US" altLang="ja-JP" sz="4600" dirty="0">
                <a:solidFill>
                  <a:schemeClr val="bg1"/>
                </a:solidFill>
                <a:latin typeface="HGPSoeiKakugothicUB" pitchFamily="34" charset="-128"/>
                <a:ea typeface="HGPSoeiKakugothicUB" pitchFamily="34" charset="-128"/>
              </a:rPr>
              <a:t>NARA</a:t>
            </a:r>
            <a:r>
              <a:rPr lang="ja-JP" altLang="en-US" sz="4600" dirty="0">
                <a:solidFill>
                  <a:schemeClr val="bg1"/>
                </a:solidFill>
                <a:latin typeface="HGPSoeiKakugothicUB" pitchFamily="34" charset="-128"/>
                <a:ea typeface="HGPSoeiKakugothicUB" pitchFamily="34" charset="-128"/>
              </a:rPr>
              <a:t>便り</a:t>
            </a:r>
            <a:endParaRPr lang="zh-CN" altLang="en-US" sz="4600" dirty="0">
              <a:solidFill>
                <a:schemeClr val="bg1"/>
              </a:solidFill>
              <a:latin typeface="HGPSoeiKakugothicUB" pitchFamily="34" charset="-128"/>
              <a:ea typeface="HGPSoeiKakugothicUB" pitchFamily="34" charset="-128"/>
            </a:endParaRPr>
          </a:p>
        </p:txBody>
      </p:sp>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0830" b="31309" l="10881" r="20661">
                        <a14:foregroundMark x1="15313" y1="28809" x2="15313" y2="28809"/>
                        <a14:foregroundMark x1="12109" y1="25098" x2="19219" y2="29980"/>
                        <a14:foregroundMark x1="14063" y1="23242" x2="19844" y2="29199"/>
                      </a14:backgroundRemoval>
                    </a14:imgEffect>
                  </a14:imgLayer>
                </a14:imgProps>
              </a:ext>
              <a:ext uri="{28A0092B-C50C-407E-A947-70E740481C1C}">
                <a14:useLocalDpi xmlns:a14="http://schemas.microsoft.com/office/drawing/2010/main" val="0"/>
              </a:ext>
            </a:extLst>
          </a:blip>
          <a:srcRect l="9658" t="19520" r="78116" b="67381"/>
          <a:stretch/>
        </p:blipFill>
        <p:spPr bwMode="auto">
          <a:xfrm>
            <a:off x="1572907" y="232219"/>
            <a:ext cx="2337238" cy="1904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18"/>
          <p:cNvSpPr txBox="1"/>
          <p:nvPr/>
        </p:nvSpPr>
        <p:spPr>
          <a:xfrm>
            <a:off x="7983361" y="1212719"/>
            <a:ext cx="1869632" cy="709972"/>
          </a:xfrm>
          <a:prstGeom prst="rect">
            <a:avLst/>
          </a:prstGeom>
          <a:noFill/>
        </p:spPr>
        <p:txBody>
          <a:bodyPr wrap="square" lIns="139227" tIns="69613" rIns="139227" bIns="69613" rtlCol="0">
            <a:spAutoFit/>
          </a:bodyPr>
          <a:lstStyle/>
          <a:p>
            <a:r>
              <a:rPr lang="ja-JP" altLang="en-US" sz="3700" dirty="0">
                <a:solidFill>
                  <a:schemeClr val="bg1"/>
                </a:solidFill>
                <a:latin typeface="HGPSoeiKakugothicUB" pitchFamily="34" charset="-128"/>
                <a:ea typeface="HGPSoeiKakugothicUB" pitchFamily="34" charset="-128"/>
              </a:rPr>
              <a:t>創刊号</a:t>
            </a:r>
            <a:endParaRPr lang="zh-CN" altLang="en-US" sz="3700" dirty="0">
              <a:solidFill>
                <a:schemeClr val="bg1"/>
              </a:solidFill>
              <a:latin typeface="HGPSoeiKakugothicUB" pitchFamily="34" charset="-128"/>
              <a:ea typeface="HGPSoeiKakugothicUB" pitchFamily="34" charset="-128"/>
            </a:endParaRPr>
          </a:p>
        </p:txBody>
      </p:sp>
      <p:pic>
        <p:nvPicPr>
          <p:cNvPr id="4"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146" y="7921322"/>
            <a:ext cx="10841637" cy="4783820"/>
          </a:xfrm>
          <a:prstGeom prst="rect">
            <a:avLst/>
          </a:prstGeom>
        </p:spPr>
      </p:pic>
      <p:pic>
        <p:nvPicPr>
          <p:cNvPr id="6" name="図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6894" y="14463681"/>
            <a:ext cx="11882591" cy="1750088"/>
          </a:xfrm>
          <a:prstGeom prst="rect">
            <a:avLst/>
          </a:prstGeom>
        </p:spPr>
      </p:pic>
      <p:sp>
        <p:nvSpPr>
          <p:cNvPr id="7" name="正方形/長方形 6"/>
          <p:cNvSpPr/>
          <p:nvPr/>
        </p:nvSpPr>
        <p:spPr>
          <a:xfrm>
            <a:off x="434396" y="3330969"/>
            <a:ext cx="11131494" cy="1709339"/>
          </a:xfrm>
          <a:prstGeom prst="rect">
            <a:avLst/>
          </a:prstGeom>
        </p:spPr>
        <p:style>
          <a:lnRef idx="2">
            <a:schemeClr val="accent6"/>
          </a:lnRef>
          <a:fillRef idx="1">
            <a:schemeClr val="lt1"/>
          </a:fillRef>
          <a:effectRef idx="0">
            <a:schemeClr val="accent6"/>
          </a:effectRef>
          <a:fontRef idx="minor">
            <a:schemeClr val="dk1"/>
          </a:fontRef>
        </p:style>
        <p:txBody>
          <a:bodyPr lIns="139227" tIns="69613" rIns="139227" bIns="69613" rtlCol="0" anchor="ctr"/>
          <a:lstStyle/>
          <a:p>
            <a:pPr>
              <a:lnSpc>
                <a:spcPct val="150000"/>
              </a:lnSpc>
            </a:pPr>
            <a:r>
              <a:rPr lang="ja-JP" altLang="en-US" sz="1600" dirty="0"/>
              <a:t>　本研究会は、奈良県の在宅サポートのあり方を研究することを目的とし設立されました。</a:t>
            </a:r>
            <a:endParaRPr lang="en-US" altLang="ja-JP" sz="1600" dirty="0"/>
          </a:p>
          <a:p>
            <a:pPr>
              <a:lnSpc>
                <a:spcPct val="150000"/>
              </a:lnSpc>
            </a:pPr>
            <a:r>
              <a:rPr kumimoji="1" lang="ja-JP" altLang="en-US" sz="1600" dirty="0"/>
              <a:t>　奈良県の人々が寄り添いあいながら、その人らしい暮らしをつむぐ和づくりをサポートするあり方を参加者全員でわいわいと想像する研究会です。</a:t>
            </a:r>
            <a:endParaRPr kumimoji="1" lang="en-US" altLang="ja-JP" sz="1600" dirty="0"/>
          </a:p>
          <a:p>
            <a:pPr>
              <a:lnSpc>
                <a:spcPct val="150000"/>
              </a:lnSpc>
            </a:pPr>
            <a:r>
              <a:rPr lang="ja-JP" altLang="en-US" sz="1600" dirty="0"/>
              <a:t>　この活動を通じて、癒しのある心地よい奈良のまちづくりを目指しています。</a:t>
            </a:r>
            <a:endParaRPr kumimoji="1" lang="ja-JP" altLang="en-US" sz="1600" dirty="0"/>
          </a:p>
        </p:txBody>
      </p:sp>
      <p:sp>
        <p:nvSpPr>
          <p:cNvPr id="9" name="額縁 8"/>
          <p:cNvSpPr/>
          <p:nvPr/>
        </p:nvSpPr>
        <p:spPr>
          <a:xfrm>
            <a:off x="924768" y="2632160"/>
            <a:ext cx="6896692" cy="698809"/>
          </a:xfrm>
          <a:prstGeom prst="bevel">
            <a:avLst/>
          </a:prstGeom>
        </p:spPr>
        <p:style>
          <a:lnRef idx="2">
            <a:schemeClr val="accent6"/>
          </a:lnRef>
          <a:fillRef idx="1">
            <a:schemeClr val="lt1"/>
          </a:fillRef>
          <a:effectRef idx="0">
            <a:schemeClr val="accent6"/>
          </a:effectRef>
          <a:fontRef idx="minor">
            <a:schemeClr val="dk1"/>
          </a:fontRef>
        </p:style>
        <p:txBody>
          <a:bodyPr lIns="139227" tIns="69613" rIns="139227" bIns="69613" rtlCol="0" anchor="ctr"/>
          <a:lstStyle/>
          <a:p>
            <a:pPr algn="ctr"/>
            <a:r>
              <a:rPr lang="ja-JP" altLang="en-US" sz="2400" dirty="0"/>
              <a:t>わい和</a:t>
            </a:r>
            <a:r>
              <a:rPr lang="ja-JP" altLang="en-US" sz="2400" dirty="0" err="1"/>
              <a:t>い</a:t>
            </a:r>
            <a:r>
              <a:rPr lang="en-US" altLang="ja-JP" sz="2400" dirty="0"/>
              <a:t>NARA</a:t>
            </a:r>
            <a:r>
              <a:rPr lang="ja-JP" altLang="en-US" sz="2400" dirty="0"/>
              <a:t>在宅サポート研究会について</a:t>
            </a:r>
            <a:endParaRPr kumimoji="1" lang="ja-JP" altLang="en-US" dirty="0"/>
          </a:p>
        </p:txBody>
      </p:sp>
      <p:sp>
        <p:nvSpPr>
          <p:cNvPr id="43" name="Freeform 6"/>
          <p:cNvSpPr>
            <a:spLocks/>
          </p:cNvSpPr>
          <p:nvPr/>
        </p:nvSpPr>
        <p:spPr bwMode="auto">
          <a:xfrm>
            <a:off x="6346628" y="5338995"/>
            <a:ext cx="5198303" cy="4724079"/>
          </a:xfrm>
          <a:custGeom>
            <a:avLst/>
            <a:gdLst>
              <a:gd name="T0" fmla="*/ 2970 w 2970"/>
              <a:gd name="T1" fmla="*/ 844 h 923"/>
              <a:gd name="T2" fmla="*/ 2970 w 2970"/>
              <a:gd name="T3" fmla="*/ 844 h 923"/>
              <a:gd name="T4" fmla="*/ 2968 w 2970"/>
              <a:gd name="T5" fmla="*/ 860 h 923"/>
              <a:gd name="T6" fmla="*/ 2964 w 2970"/>
              <a:gd name="T7" fmla="*/ 874 h 923"/>
              <a:gd name="T8" fmla="*/ 2956 w 2970"/>
              <a:gd name="T9" fmla="*/ 888 h 923"/>
              <a:gd name="T10" fmla="*/ 2946 w 2970"/>
              <a:gd name="T11" fmla="*/ 900 h 923"/>
              <a:gd name="T12" fmla="*/ 2935 w 2970"/>
              <a:gd name="T13" fmla="*/ 909 h 923"/>
              <a:gd name="T14" fmla="*/ 2921 w 2970"/>
              <a:gd name="T15" fmla="*/ 917 h 923"/>
              <a:gd name="T16" fmla="*/ 2907 w 2970"/>
              <a:gd name="T17" fmla="*/ 921 h 923"/>
              <a:gd name="T18" fmla="*/ 2891 w 2970"/>
              <a:gd name="T19" fmla="*/ 923 h 923"/>
              <a:gd name="T20" fmla="*/ 79 w 2970"/>
              <a:gd name="T21" fmla="*/ 923 h 923"/>
              <a:gd name="T22" fmla="*/ 79 w 2970"/>
              <a:gd name="T23" fmla="*/ 923 h 923"/>
              <a:gd name="T24" fmla="*/ 63 w 2970"/>
              <a:gd name="T25" fmla="*/ 921 h 923"/>
              <a:gd name="T26" fmla="*/ 48 w 2970"/>
              <a:gd name="T27" fmla="*/ 917 h 923"/>
              <a:gd name="T28" fmla="*/ 36 w 2970"/>
              <a:gd name="T29" fmla="*/ 909 h 923"/>
              <a:gd name="T30" fmla="*/ 24 w 2970"/>
              <a:gd name="T31" fmla="*/ 900 h 923"/>
              <a:gd name="T32" fmla="*/ 14 w 2970"/>
              <a:gd name="T33" fmla="*/ 888 h 923"/>
              <a:gd name="T34" fmla="*/ 6 w 2970"/>
              <a:gd name="T35" fmla="*/ 874 h 923"/>
              <a:gd name="T36" fmla="*/ 2 w 2970"/>
              <a:gd name="T37" fmla="*/ 860 h 923"/>
              <a:gd name="T38" fmla="*/ 0 w 2970"/>
              <a:gd name="T39" fmla="*/ 844 h 923"/>
              <a:gd name="T40" fmla="*/ 0 w 2970"/>
              <a:gd name="T41" fmla="*/ 79 h 923"/>
              <a:gd name="T42" fmla="*/ 0 w 2970"/>
              <a:gd name="T43" fmla="*/ 79 h 923"/>
              <a:gd name="T44" fmla="*/ 2 w 2970"/>
              <a:gd name="T45" fmla="*/ 63 h 923"/>
              <a:gd name="T46" fmla="*/ 6 w 2970"/>
              <a:gd name="T47" fmla="*/ 50 h 923"/>
              <a:gd name="T48" fmla="*/ 14 w 2970"/>
              <a:gd name="T49" fmla="*/ 36 h 923"/>
              <a:gd name="T50" fmla="*/ 24 w 2970"/>
              <a:gd name="T51" fmla="*/ 24 h 923"/>
              <a:gd name="T52" fmla="*/ 36 w 2970"/>
              <a:gd name="T53" fmla="*/ 14 h 923"/>
              <a:gd name="T54" fmla="*/ 48 w 2970"/>
              <a:gd name="T55" fmla="*/ 8 h 923"/>
              <a:gd name="T56" fmla="*/ 63 w 2970"/>
              <a:gd name="T57" fmla="*/ 2 h 923"/>
              <a:gd name="T58" fmla="*/ 79 w 2970"/>
              <a:gd name="T59" fmla="*/ 0 h 923"/>
              <a:gd name="T60" fmla="*/ 2891 w 2970"/>
              <a:gd name="T61" fmla="*/ 0 h 923"/>
              <a:gd name="T62" fmla="*/ 2891 w 2970"/>
              <a:gd name="T63" fmla="*/ 0 h 923"/>
              <a:gd name="T64" fmla="*/ 2907 w 2970"/>
              <a:gd name="T65" fmla="*/ 2 h 923"/>
              <a:gd name="T66" fmla="*/ 2921 w 2970"/>
              <a:gd name="T67" fmla="*/ 8 h 923"/>
              <a:gd name="T68" fmla="*/ 2935 w 2970"/>
              <a:gd name="T69" fmla="*/ 14 h 923"/>
              <a:gd name="T70" fmla="*/ 2946 w 2970"/>
              <a:gd name="T71" fmla="*/ 24 h 923"/>
              <a:gd name="T72" fmla="*/ 2956 w 2970"/>
              <a:gd name="T73" fmla="*/ 36 h 923"/>
              <a:gd name="T74" fmla="*/ 2964 w 2970"/>
              <a:gd name="T75" fmla="*/ 50 h 923"/>
              <a:gd name="T76" fmla="*/ 2968 w 2970"/>
              <a:gd name="T77" fmla="*/ 63 h 923"/>
              <a:gd name="T78" fmla="*/ 2970 w 2970"/>
              <a:gd name="T79" fmla="*/ 79 h 923"/>
              <a:gd name="T80" fmla="*/ 2970 w 2970"/>
              <a:gd name="T81" fmla="*/ 844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70" h="923">
                <a:moveTo>
                  <a:pt x="2970" y="844"/>
                </a:moveTo>
                <a:lnTo>
                  <a:pt x="2970" y="844"/>
                </a:lnTo>
                <a:lnTo>
                  <a:pt x="2968" y="860"/>
                </a:lnTo>
                <a:lnTo>
                  <a:pt x="2964" y="874"/>
                </a:lnTo>
                <a:lnTo>
                  <a:pt x="2956" y="888"/>
                </a:lnTo>
                <a:lnTo>
                  <a:pt x="2946" y="900"/>
                </a:lnTo>
                <a:lnTo>
                  <a:pt x="2935" y="909"/>
                </a:lnTo>
                <a:lnTo>
                  <a:pt x="2921" y="917"/>
                </a:lnTo>
                <a:lnTo>
                  <a:pt x="2907" y="921"/>
                </a:lnTo>
                <a:lnTo>
                  <a:pt x="2891" y="923"/>
                </a:lnTo>
                <a:lnTo>
                  <a:pt x="79" y="923"/>
                </a:lnTo>
                <a:lnTo>
                  <a:pt x="79" y="923"/>
                </a:lnTo>
                <a:lnTo>
                  <a:pt x="63" y="921"/>
                </a:lnTo>
                <a:lnTo>
                  <a:pt x="48" y="917"/>
                </a:lnTo>
                <a:lnTo>
                  <a:pt x="36" y="909"/>
                </a:lnTo>
                <a:lnTo>
                  <a:pt x="24" y="900"/>
                </a:lnTo>
                <a:lnTo>
                  <a:pt x="14" y="888"/>
                </a:lnTo>
                <a:lnTo>
                  <a:pt x="6" y="874"/>
                </a:lnTo>
                <a:lnTo>
                  <a:pt x="2" y="860"/>
                </a:lnTo>
                <a:lnTo>
                  <a:pt x="0" y="844"/>
                </a:lnTo>
                <a:lnTo>
                  <a:pt x="0" y="79"/>
                </a:lnTo>
                <a:lnTo>
                  <a:pt x="0" y="79"/>
                </a:lnTo>
                <a:lnTo>
                  <a:pt x="2" y="63"/>
                </a:lnTo>
                <a:lnTo>
                  <a:pt x="6" y="50"/>
                </a:lnTo>
                <a:lnTo>
                  <a:pt x="14" y="36"/>
                </a:lnTo>
                <a:lnTo>
                  <a:pt x="24" y="24"/>
                </a:lnTo>
                <a:lnTo>
                  <a:pt x="36" y="14"/>
                </a:lnTo>
                <a:lnTo>
                  <a:pt x="48" y="8"/>
                </a:lnTo>
                <a:lnTo>
                  <a:pt x="63" y="2"/>
                </a:lnTo>
                <a:lnTo>
                  <a:pt x="79" y="0"/>
                </a:lnTo>
                <a:lnTo>
                  <a:pt x="2891" y="0"/>
                </a:lnTo>
                <a:lnTo>
                  <a:pt x="2891" y="0"/>
                </a:lnTo>
                <a:lnTo>
                  <a:pt x="2907" y="2"/>
                </a:lnTo>
                <a:lnTo>
                  <a:pt x="2921" y="8"/>
                </a:lnTo>
                <a:lnTo>
                  <a:pt x="2935" y="14"/>
                </a:lnTo>
                <a:lnTo>
                  <a:pt x="2946" y="24"/>
                </a:lnTo>
                <a:lnTo>
                  <a:pt x="2956" y="36"/>
                </a:lnTo>
                <a:lnTo>
                  <a:pt x="2964" y="50"/>
                </a:lnTo>
                <a:lnTo>
                  <a:pt x="2968" y="63"/>
                </a:lnTo>
                <a:lnTo>
                  <a:pt x="2970" y="79"/>
                </a:lnTo>
                <a:lnTo>
                  <a:pt x="2970" y="844"/>
                </a:lnTo>
                <a:close/>
              </a:path>
            </a:pathLst>
          </a:custGeom>
          <a:ln>
            <a:headEnd/>
            <a:tailEnd/>
          </a:ln>
          <a:extLst/>
        </p:spPr>
        <p:style>
          <a:lnRef idx="2">
            <a:schemeClr val="accent4"/>
          </a:lnRef>
          <a:fillRef idx="1">
            <a:schemeClr val="lt1"/>
          </a:fillRef>
          <a:effectRef idx="0">
            <a:schemeClr val="accent4"/>
          </a:effectRef>
          <a:fontRef idx="minor">
            <a:schemeClr val="dk1"/>
          </a:fontRef>
        </p:style>
        <p:txBody>
          <a:bodyPr vert="horz" wrap="square" lIns="139227" tIns="69613" rIns="139227" bIns="69613" numCol="1" anchor="t" anchorCtr="0" compatLnSpc="1">
            <a:prstTxWarp prst="textNoShape">
              <a:avLst/>
            </a:prstTxWarp>
          </a:bodyPr>
          <a:lstStyle/>
          <a:p>
            <a:endParaRPr lang="ja-JP" altLang="en-US" dirty="0"/>
          </a:p>
        </p:txBody>
      </p:sp>
      <p:sp>
        <p:nvSpPr>
          <p:cNvPr id="44" name="Freeform 6"/>
          <p:cNvSpPr>
            <a:spLocks/>
          </p:cNvSpPr>
          <p:nvPr/>
        </p:nvSpPr>
        <p:spPr bwMode="auto">
          <a:xfrm>
            <a:off x="471054" y="10577513"/>
            <a:ext cx="5423797" cy="3680464"/>
          </a:xfrm>
          <a:custGeom>
            <a:avLst/>
            <a:gdLst>
              <a:gd name="T0" fmla="*/ 2970 w 2970"/>
              <a:gd name="T1" fmla="*/ 844 h 923"/>
              <a:gd name="T2" fmla="*/ 2970 w 2970"/>
              <a:gd name="T3" fmla="*/ 844 h 923"/>
              <a:gd name="T4" fmla="*/ 2968 w 2970"/>
              <a:gd name="T5" fmla="*/ 860 h 923"/>
              <a:gd name="T6" fmla="*/ 2964 w 2970"/>
              <a:gd name="T7" fmla="*/ 874 h 923"/>
              <a:gd name="T8" fmla="*/ 2956 w 2970"/>
              <a:gd name="T9" fmla="*/ 888 h 923"/>
              <a:gd name="T10" fmla="*/ 2946 w 2970"/>
              <a:gd name="T11" fmla="*/ 900 h 923"/>
              <a:gd name="T12" fmla="*/ 2935 w 2970"/>
              <a:gd name="T13" fmla="*/ 909 h 923"/>
              <a:gd name="T14" fmla="*/ 2921 w 2970"/>
              <a:gd name="T15" fmla="*/ 917 h 923"/>
              <a:gd name="T16" fmla="*/ 2907 w 2970"/>
              <a:gd name="T17" fmla="*/ 921 h 923"/>
              <a:gd name="T18" fmla="*/ 2891 w 2970"/>
              <a:gd name="T19" fmla="*/ 923 h 923"/>
              <a:gd name="T20" fmla="*/ 79 w 2970"/>
              <a:gd name="T21" fmla="*/ 923 h 923"/>
              <a:gd name="T22" fmla="*/ 79 w 2970"/>
              <a:gd name="T23" fmla="*/ 923 h 923"/>
              <a:gd name="T24" fmla="*/ 63 w 2970"/>
              <a:gd name="T25" fmla="*/ 921 h 923"/>
              <a:gd name="T26" fmla="*/ 48 w 2970"/>
              <a:gd name="T27" fmla="*/ 917 h 923"/>
              <a:gd name="T28" fmla="*/ 36 w 2970"/>
              <a:gd name="T29" fmla="*/ 909 h 923"/>
              <a:gd name="T30" fmla="*/ 24 w 2970"/>
              <a:gd name="T31" fmla="*/ 900 h 923"/>
              <a:gd name="T32" fmla="*/ 14 w 2970"/>
              <a:gd name="T33" fmla="*/ 888 h 923"/>
              <a:gd name="T34" fmla="*/ 6 w 2970"/>
              <a:gd name="T35" fmla="*/ 874 h 923"/>
              <a:gd name="T36" fmla="*/ 2 w 2970"/>
              <a:gd name="T37" fmla="*/ 860 h 923"/>
              <a:gd name="T38" fmla="*/ 0 w 2970"/>
              <a:gd name="T39" fmla="*/ 844 h 923"/>
              <a:gd name="T40" fmla="*/ 0 w 2970"/>
              <a:gd name="T41" fmla="*/ 79 h 923"/>
              <a:gd name="T42" fmla="*/ 0 w 2970"/>
              <a:gd name="T43" fmla="*/ 79 h 923"/>
              <a:gd name="T44" fmla="*/ 2 w 2970"/>
              <a:gd name="T45" fmla="*/ 63 h 923"/>
              <a:gd name="T46" fmla="*/ 6 w 2970"/>
              <a:gd name="T47" fmla="*/ 50 h 923"/>
              <a:gd name="T48" fmla="*/ 14 w 2970"/>
              <a:gd name="T49" fmla="*/ 36 h 923"/>
              <a:gd name="T50" fmla="*/ 24 w 2970"/>
              <a:gd name="T51" fmla="*/ 24 h 923"/>
              <a:gd name="T52" fmla="*/ 36 w 2970"/>
              <a:gd name="T53" fmla="*/ 14 h 923"/>
              <a:gd name="T54" fmla="*/ 48 w 2970"/>
              <a:gd name="T55" fmla="*/ 8 h 923"/>
              <a:gd name="T56" fmla="*/ 63 w 2970"/>
              <a:gd name="T57" fmla="*/ 2 h 923"/>
              <a:gd name="T58" fmla="*/ 79 w 2970"/>
              <a:gd name="T59" fmla="*/ 0 h 923"/>
              <a:gd name="T60" fmla="*/ 2891 w 2970"/>
              <a:gd name="T61" fmla="*/ 0 h 923"/>
              <a:gd name="T62" fmla="*/ 2891 w 2970"/>
              <a:gd name="T63" fmla="*/ 0 h 923"/>
              <a:gd name="T64" fmla="*/ 2907 w 2970"/>
              <a:gd name="T65" fmla="*/ 2 h 923"/>
              <a:gd name="T66" fmla="*/ 2921 w 2970"/>
              <a:gd name="T67" fmla="*/ 8 h 923"/>
              <a:gd name="T68" fmla="*/ 2935 w 2970"/>
              <a:gd name="T69" fmla="*/ 14 h 923"/>
              <a:gd name="T70" fmla="*/ 2946 w 2970"/>
              <a:gd name="T71" fmla="*/ 24 h 923"/>
              <a:gd name="T72" fmla="*/ 2956 w 2970"/>
              <a:gd name="T73" fmla="*/ 36 h 923"/>
              <a:gd name="T74" fmla="*/ 2964 w 2970"/>
              <a:gd name="T75" fmla="*/ 50 h 923"/>
              <a:gd name="T76" fmla="*/ 2968 w 2970"/>
              <a:gd name="T77" fmla="*/ 63 h 923"/>
              <a:gd name="T78" fmla="*/ 2970 w 2970"/>
              <a:gd name="T79" fmla="*/ 79 h 923"/>
              <a:gd name="T80" fmla="*/ 2970 w 2970"/>
              <a:gd name="T81" fmla="*/ 844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70" h="923">
                <a:moveTo>
                  <a:pt x="2970" y="844"/>
                </a:moveTo>
                <a:lnTo>
                  <a:pt x="2970" y="844"/>
                </a:lnTo>
                <a:lnTo>
                  <a:pt x="2968" y="860"/>
                </a:lnTo>
                <a:lnTo>
                  <a:pt x="2964" y="874"/>
                </a:lnTo>
                <a:lnTo>
                  <a:pt x="2956" y="888"/>
                </a:lnTo>
                <a:lnTo>
                  <a:pt x="2946" y="900"/>
                </a:lnTo>
                <a:lnTo>
                  <a:pt x="2935" y="909"/>
                </a:lnTo>
                <a:lnTo>
                  <a:pt x="2921" y="917"/>
                </a:lnTo>
                <a:lnTo>
                  <a:pt x="2907" y="921"/>
                </a:lnTo>
                <a:lnTo>
                  <a:pt x="2891" y="923"/>
                </a:lnTo>
                <a:lnTo>
                  <a:pt x="79" y="923"/>
                </a:lnTo>
                <a:lnTo>
                  <a:pt x="79" y="923"/>
                </a:lnTo>
                <a:lnTo>
                  <a:pt x="63" y="921"/>
                </a:lnTo>
                <a:lnTo>
                  <a:pt x="48" y="917"/>
                </a:lnTo>
                <a:lnTo>
                  <a:pt x="36" y="909"/>
                </a:lnTo>
                <a:lnTo>
                  <a:pt x="24" y="900"/>
                </a:lnTo>
                <a:lnTo>
                  <a:pt x="14" y="888"/>
                </a:lnTo>
                <a:lnTo>
                  <a:pt x="6" y="874"/>
                </a:lnTo>
                <a:lnTo>
                  <a:pt x="2" y="860"/>
                </a:lnTo>
                <a:lnTo>
                  <a:pt x="0" y="844"/>
                </a:lnTo>
                <a:lnTo>
                  <a:pt x="0" y="79"/>
                </a:lnTo>
                <a:lnTo>
                  <a:pt x="0" y="79"/>
                </a:lnTo>
                <a:lnTo>
                  <a:pt x="2" y="63"/>
                </a:lnTo>
                <a:lnTo>
                  <a:pt x="6" y="50"/>
                </a:lnTo>
                <a:lnTo>
                  <a:pt x="14" y="36"/>
                </a:lnTo>
                <a:lnTo>
                  <a:pt x="24" y="24"/>
                </a:lnTo>
                <a:lnTo>
                  <a:pt x="36" y="14"/>
                </a:lnTo>
                <a:lnTo>
                  <a:pt x="48" y="8"/>
                </a:lnTo>
                <a:lnTo>
                  <a:pt x="63" y="2"/>
                </a:lnTo>
                <a:lnTo>
                  <a:pt x="79" y="0"/>
                </a:lnTo>
                <a:lnTo>
                  <a:pt x="2891" y="0"/>
                </a:lnTo>
                <a:lnTo>
                  <a:pt x="2891" y="0"/>
                </a:lnTo>
                <a:lnTo>
                  <a:pt x="2907" y="2"/>
                </a:lnTo>
                <a:lnTo>
                  <a:pt x="2921" y="8"/>
                </a:lnTo>
                <a:lnTo>
                  <a:pt x="2935" y="14"/>
                </a:lnTo>
                <a:lnTo>
                  <a:pt x="2946" y="24"/>
                </a:lnTo>
                <a:lnTo>
                  <a:pt x="2956" y="36"/>
                </a:lnTo>
                <a:lnTo>
                  <a:pt x="2964" y="50"/>
                </a:lnTo>
                <a:lnTo>
                  <a:pt x="2968" y="63"/>
                </a:lnTo>
                <a:lnTo>
                  <a:pt x="2970" y="79"/>
                </a:lnTo>
                <a:lnTo>
                  <a:pt x="2970" y="844"/>
                </a:lnTo>
                <a:close/>
              </a:path>
            </a:pathLst>
          </a:custGeom>
          <a:noFill/>
          <a:ln>
            <a:headEnd/>
            <a:tailEnd/>
          </a:ln>
          <a:extLst/>
        </p:spPr>
        <p:style>
          <a:lnRef idx="2">
            <a:schemeClr val="accent2"/>
          </a:lnRef>
          <a:fillRef idx="1">
            <a:schemeClr val="lt1"/>
          </a:fillRef>
          <a:effectRef idx="0">
            <a:schemeClr val="accent2"/>
          </a:effectRef>
          <a:fontRef idx="minor">
            <a:schemeClr val="dk1"/>
          </a:fontRef>
        </p:style>
        <p:txBody>
          <a:bodyPr vert="horz" wrap="square" lIns="139227" tIns="69613" rIns="139227" bIns="69613" numCol="1" anchor="t" anchorCtr="0" compatLnSpc="1">
            <a:prstTxWarp prst="textNoShape">
              <a:avLst/>
            </a:prstTxWarp>
          </a:bodyPr>
          <a:lstStyle/>
          <a:p>
            <a:endParaRPr lang="ja-JP" altLang="en-US" dirty="0"/>
          </a:p>
        </p:txBody>
      </p:sp>
      <p:sp>
        <p:nvSpPr>
          <p:cNvPr id="45" name="Freeform 6"/>
          <p:cNvSpPr>
            <a:spLocks/>
          </p:cNvSpPr>
          <p:nvPr/>
        </p:nvSpPr>
        <p:spPr bwMode="auto">
          <a:xfrm>
            <a:off x="467051" y="5353764"/>
            <a:ext cx="5443762" cy="4724079"/>
          </a:xfrm>
          <a:custGeom>
            <a:avLst/>
            <a:gdLst>
              <a:gd name="T0" fmla="*/ 2970 w 2970"/>
              <a:gd name="T1" fmla="*/ 844 h 923"/>
              <a:gd name="T2" fmla="*/ 2970 w 2970"/>
              <a:gd name="T3" fmla="*/ 844 h 923"/>
              <a:gd name="T4" fmla="*/ 2968 w 2970"/>
              <a:gd name="T5" fmla="*/ 860 h 923"/>
              <a:gd name="T6" fmla="*/ 2964 w 2970"/>
              <a:gd name="T7" fmla="*/ 874 h 923"/>
              <a:gd name="T8" fmla="*/ 2956 w 2970"/>
              <a:gd name="T9" fmla="*/ 888 h 923"/>
              <a:gd name="T10" fmla="*/ 2946 w 2970"/>
              <a:gd name="T11" fmla="*/ 900 h 923"/>
              <a:gd name="T12" fmla="*/ 2935 w 2970"/>
              <a:gd name="T13" fmla="*/ 909 h 923"/>
              <a:gd name="T14" fmla="*/ 2921 w 2970"/>
              <a:gd name="T15" fmla="*/ 917 h 923"/>
              <a:gd name="T16" fmla="*/ 2907 w 2970"/>
              <a:gd name="T17" fmla="*/ 921 h 923"/>
              <a:gd name="T18" fmla="*/ 2891 w 2970"/>
              <a:gd name="T19" fmla="*/ 923 h 923"/>
              <a:gd name="T20" fmla="*/ 79 w 2970"/>
              <a:gd name="T21" fmla="*/ 923 h 923"/>
              <a:gd name="T22" fmla="*/ 79 w 2970"/>
              <a:gd name="T23" fmla="*/ 923 h 923"/>
              <a:gd name="T24" fmla="*/ 63 w 2970"/>
              <a:gd name="T25" fmla="*/ 921 h 923"/>
              <a:gd name="T26" fmla="*/ 48 w 2970"/>
              <a:gd name="T27" fmla="*/ 917 h 923"/>
              <a:gd name="T28" fmla="*/ 36 w 2970"/>
              <a:gd name="T29" fmla="*/ 909 h 923"/>
              <a:gd name="T30" fmla="*/ 24 w 2970"/>
              <a:gd name="T31" fmla="*/ 900 h 923"/>
              <a:gd name="T32" fmla="*/ 14 w 2970"/>
              <a:gd name="T33" fmla="*/ 888 h 923"/>
              <a:gd name="T34" fmla="*/ 6 w 2970"/>
              <a:gd name="T35" fmla="*/ 874 h 923"/>
              <a:gd name="T36" fmla="*/ 2 w 2970"/>
              <a:gd name="T37" fmla="*/ 860 h 923"/>
              <a:gd name="T38" fmla="*/ 0 w 2970"/>
              <a:gd name="T39" fmla="*/ 844 h 923"/>
              <a:gd name="T40" fmla="*/ 0 w 2970"/>
              <a:gd name="T41" fmla="*/ 79 h 923"/>
              <a:gd name="T42" fmla="*/ 0 w 2970"/>
              <a:gd name="T43" fmla="*/ 79 h 923"/>
              <a:gd name="T44" fmla="*/ 2 w 2970"/>
              <a:gd name="T45" fmla="*/ 63 h 923"/>
              <a:gd name="T46" fmla="*/ 6 w 2970"/>
              <a:gd name="T47" fmla="*/ 50 h 923"/>
              <a:gd name="T48" fmla="*/ 14 w 2970"/>
              <a:gd name="T49" fmla="*/ 36 h 923"/>
              <a:gd name="T50" fmla="*/ 24 w 2970"/>
              <a:gd name="T51" fmla="*/ 24 h 923"/>
              <a:gd name="T52" fmla="*/ 36 w 2970"/>
              <a:gd name="T53" fmla="*/ 14 h 923"/>
              <a:gd name="T54" fmla="*/ 48 w 2970"/>
              <a:gd name="T55" fmla="*/ 8 h 923"/>
              <a:gd name="T56" fmla="*/ 63 w 2970"/>
              <a:gd name="T57" fmla="*/ 2 h 923"/>
              <a:gd name="T58" fmla="*/ 79 w 2970"/>
              <a:gd name="T59" fmla="*/ 0 h 923"/>
              <a:gd name="T60" fmla="*/ 2891 w 2970"/>
              <a:gd name="T61" fmla="*/ 0 h 923"/>
              <a:gd name="T62" fmla="*/ 2891 w 2970"/>
              <a:gd name="T63" fmla="*/ 0 h 923"/>
              <a:gd name="T64" fmla="*/ 2907 w 2970"/>
              <a:gd name="T65" fmla="*/ 2 h 923"/>
              <a:gd name="T66" fmla="*/ 2921 w 2970"/>
              <a:gd name="T67" fmla="*/ 8 h 923"/>
              <a:gd name="T68" fmla="*/ 2935 w 2970"/>
              <a:gd name="T69" fmla="*/ 14 h 923"/>
              <a:gd name="T70" fmla="*/ 2946 w 2970"/>
              <a:gd name="T71" fmla="*/ 24 h 923"/>
              <a:gd name="T72" fmla="*/ 2956 w 2970"/>
              <a:gd name="T73" fmla="*/ 36 h 923"/>
              <a:gd name="T74" fmla="*/ 2964 w 2970"/>
              <a:gd name="T75" fmla="*/ 50 h 923"/>
              <a:gd name="T76" fmla="*/ 2968 w 2970"/>
              <a:gd name="T77" fmla="*/ 63 h 923"/>
              <a:gd name="T78" fmla="*/ 2970 w 2970"/>
              <a:gd name="T79" fmla="*/ 79 h 923"/>
              <a:gd name="T80" fmla="*/ 2970 w 2970"/>
              <a:gd name="T81" fmla="*/ 844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70" h="923">
                <a:moveTo>
                  <a:pt x="2970" y="844"/>
                </a:moveTo>
                <a:lnTo>
                  <a:pt x="2970" y="844"/>
                </a:lnTo>
                <a:lnTo>
                  <a:pt x="2968" y="860"/>
                </a:lnTo>
                <a:lnTo>
                  <a:pt x="2964" y="874"/>
                </a:lnTo>
                <a:lnTo>
                  <a:pt x="2956" y="888"/>
                </a:lnTo>
                <a:lnTo>
                  <a:pt x="2946" y="900"/>
                </a:lnTo>
                <a:lnTo>
                  <a:pt x="2935" y="909"/>
                </a:lnTo>
                <a:lnTo>
                  <a:pt x="2921" y="917"/>
                </a:lnTo>
                <a:lnTo>
                  <a:pt x="2907" y="921"/>
                </a:lnTo>
                <a:lnTo>
                  <a:pt x="2891" y="923"/>
                </a:lnTo>
                <a:lnTo>
                  <a:pt x="79" y="923"/>
                </a:lnTo>
                <a:lnTo>
                  <a:pt x="79" y="923"/>
                </a:lnTo>
                <a:lnTo>
                  <a:pt x="63" y="921"/>
                </a:lnTo>
                <a:lnTo>
                  <a:pt x="48" y="917"/>
                </a:lnTo>
                <a:lnTo>
                  <a:pt x="36" y="909"/>
                </a:lnTo>
                <a:lnTo>
                  <a:pt x="24" y="900"/>
                </a:lnTo>
                <a:lnTo>
                  <a:pt x="14" y="888"/>
                </a:lnTo>
                <a:lnTo>
                  <a:pt x="6" y="874"/>
                </a:lnTo>
                <a:lnTo>
                  <a:pt x="2" y="860"/>
                </a:lnTo>
                <a:lnTo>
                  <a:pt x="0" y="844"/>
                </a:lnTo>
                <a:lnTo>
                  <a:pt x="0" y="79"/>
                </a:lnTo>
                <a:lnTo>
                  <a:pt x="0" y="79"/>
                </a:lnTo>
                <a:lnTo>
                  <a:pt x="2" y="63"/>
                </a:lnTo>
                <a:lnTo>
                  <a:pt x="6" y="50"/>
                </a:lnTo>
                <a:lnTo>
                  <a:pt x="14" y="36"/>
                </a:lnTo>
                <a:lnTo>
                  <a:pt x="24" y="24"/>
                </a:lnTo>
                <a:lnTo>
                  <a:pt x="36" y="14"/>
                </a:lnTo>
                <a:lnTo>
                  <a:pt x="48" y="8"/>
                </a:lnTo>
                <a:lnTo>
                  <a:pt x="63" y="2"/>
                </a:lnTo>
                <a:lnTo>
                  <a:pt x="79" y="0"/>
                </a:lnTo>
                <a:lnTo>
                  <a:pt x="2891" y="0"/>
                </a:lnTo>
                <a:lnTo>
                  <a:pt x="2891" y="0"/>
                </a:lnTo>
                <a:lnTo>
                  <a:pt x="2907" y="2"/>
                </a:lnTo>
                <a:lnTo>
                  <a:pt x="2921" y="8"/>
                </a:lnTo>
                <a:lnTo>
                  <a:pt x="2935" y="14"/>
                </a:lnTo>
                <a:lnTo>
                  <a:pt x="2946" y="24"/>
                </a:lnTo>
                <a:lnTo>
                  <a:pt x="2956" y="36"/>
                </a:lnTo>
                <a:lnTo>
                  <a:pt x="2964" y="50"/>
                </a:lnTo>
                <a:lnTo>
                  <a:pt x="2968" y="63"/>
                </a:lnTo>
                <a:lnTo>
                  <a:pt x="2970" y="79"/>
                </a:lnTo>
                <a:lnTo>
                  <a:pt x="2970" y="844"/>
                </a:lnTo>
                <a:close/>
              </a:path>
            </a:pathLst>
          </a:custGeom>
          <a:ln>
            <a:headEnd/>
            <a:tailEnd/>
          </a:ln>
          <a:extLst/>
        </p:spPr>
        <p:style>
          <a:lnRef idx="2">
            <a:schemeClr val="accent5"/>
          </a:lnRef>
          <a:fillRef idx="1">
            <a:schemeClr val="lt1"/>
          </a:fillRef>
          <a:effectRef idx="0">
            <a:schemeClr val="accent5"/>
          </a:effectRef>
          <a:fontRef idx="minor">
            <a:schemeClr val="dk1"/>
          </a:fontRef>
        </p:style>
        <p:txBody>
          <a:bodyPr vert="horz" wrap="square" lIns="139227" tIns="69613" rIns="139227" bIns="69613" numCol="1" anchor="t" anchorCtr="0" compatLnSpc="1">
            <a:prstTxWarp prst="textNoShape">
              <a:avLst/>
            </a:prstTxWarp>
          </a:bodyPr>
          <a:lstStyle/>
          <a:p>
            <a:endParaRPr lang="ja-JP" altLang="en-US" dirty="0"/>
          </a:p>
        </p:txBody>
      </p:sp>
      <p:sp>
        <p:nvSpPr>
          <p:cNvPr id="10" name="角丸四角形 9"/>
          <p:cNvSpPr/>
          <p:nvPr/>
        </p:nvSpPr>
        <p:spPr>
          <a:xfrm>
            <a:off x="1133750" y="5115578"/>
            <a:ext cx="4299644" cy="65337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lIns="139227" tIns="69613" rIns="139227" bIns="69613" rtlCol="0" anchor="ctr"/>
          <a:lstStyle/>
          <a:p>
            <a:pPr algn="ctr"/>
            <a:r>
              <a:rPr kumimoji="1" lang="ja-JP" altLang="en-US" b="1" dirty="0"/>
              <a:t>第</a:t>
            </a:r>
            <a:r>
              <a:rPr kumimoji="1" lang="en-US" altLang="ja-JP" b="1" dirty="0"/>
              <a:t>1</a:t>
            </a:r>
            <a:r>
              <a:rPr kumimoji="1" lang="ja-JP" altLang="en-US" b="1" dirty="0"/>
              <a:t>回　研究発表会</a:t>
            </a:r>
          </a:p>
        </p:txBody>
      </p:sp>
      <p:sp>
        <p:nvSpPr>
          <p:cNvPr id="11" name="横巻き 10"/>
          <p:cNvSpPr/>
          <p:nvPr/>
        </p:nvSpPr>
        <p:spPr>
          <a:xfrm>
            <a:off x="6577511" y="4968114"/>
            <a:ext cx="4766271" cy="1157405"/>
          </a:xfrm>
          <a:prstGeom prst="horizontalScroll">
            <a:avLst/>
          </a:prstGeom>
        </p:spPr>
        <p:style>
          <a:lnRef idx="3">
            <a:schemeClr val="lt1"/>
          </a:lnRef>
          <a:fillRef idx="1">
            <a:schemeClr val="accent4"/>
          </a:fillRef>
          <a:effectRef idx="1">
            <a:schemeClr val="accent4"/>
          </a:effectRef>
          <a:fontRef idx="minor">
            <a:schemeClr val="lt1"/>
          </a:fontRef>
        </p:style>
        <p:txBody>
          <a:bodyPr lIns="139227" tIns="69613" rIns="139227" bIns="69613" rtlCol="0" anchor="ctr"/>
          <a:lstStyle/>
          <a:p>
            <a:pPr algn="ctr"/>
            <a:r>
              <a:rPr kumimoji="1" lang="ja-JP" altLang="en-US" b="1" dirty="0">
                <a:ln w="0"/>
                <a:solidFill>
                  <a:schemeClr val="tx1"/>
                </a:solidFill>
              </a:rPr>
              <a:t>在宅で役立つ浮腫のケア</a:t>
            </a:r>
          </a:p>
        </p:txBody>
      </p:sp>
      <p:sp>
        <p:nvSpPr>
          <p:cNvPr id="21" name="正方形/長方形 20"/>
          <p:cNvSpPr/>
          <p:nvPr/>
        </p:nvSpPr>
        <p:spPr>
          <a:xfrm>
            <a:off x="1284896" y="14783931"/>
            <a:ext cx="9730433" cy="1157405"/>
          </a:xfrm>
          <a:prstGeom prst="rect">
            <a:avLst/>
          </a:prstGeom>
          <a:ln>
            <a:noFill/>
          </a:ln>
        </p:spPr>
        <p:style>
          <a:lnRef idx="2">
            <a:schemeClr val="accent6"/>
          </a:lnRef>
          <a:fillRef idx="1">
            <a:schemeClr val="lt1"/>
          </a:fillRef>
          <a:effectRef idx="0">
            <a:schemeClr val="accent6"/>
          </a:effectRef>
          <a:fontRef idx="minor">
            <a:schemeClr val="dk1"/>
          </a:fontRef>
        </p:style>
        <p:txBody>
          <a:bodyPr lIns="139227" tIns="69613" rIns="139227" bIns="69613" rtlCol="0" anchor="ctr"/>
          <a:lstStyle/>
          <a:p>
            <a:pPr>
              <a:lnSpc>
                <a:spcPct val="150000"/>
              </a:lnSpc>
            </a:pPr>
            <a:r>
              <a:rPr kumimoji="1" lang="ja-JP" altLang="en-US" dirty="0"/>
              <a:t>わい和</a:t>
            </a:r>
            <a:r>
              <a:rPr kumimoji="1" lang="ja-JP" altLang="en-US" dirty="0" err="1"/>
              <a:t>い</a:t>
            </a:r>
            <a:r>
              <a:rPr kumimoji="1" lang="en-US" altLang="ja-JP" dirty="0"/>
              <a:t>NARA</a:t>
            </a:r>
            <a:r>
              <a:rPr kumimoji="1" lang="ja-JP" altLang="en-US" dirty="0"/>
              <a:t>在宅サポート研究会では皆さんからのご意見・ご参加をお待ちしています。</a:t>
            </a:r>
            <a:endParaRPr kumimoji="1" lang="en-US" altLang="ja-JP" dirty="0"/>
          </a:p>
          <a:p>
            <a:pPr>
              <a:lnSpc>
                <a:spcPct val="150000"/>
              </a:lnSpc>
            </a:pPr>
            <a:r>
              <a:rPr kumimoji="1" lang="ja-JP" altLang="en-US" dirty="0"/>
              <a:t>事務局　奈良県立医科大学医学部看護学科　在宅看護学　</a:t>
            </a:r>
            <a:r>
              <a:rPr kumimoji="1" lang="en-US" altLang="ja-JP" dirty="0"/>
              <a:t>TEL</a:t>
            </a:r>
            <a:r>
              <a:rPr kumimoji="1" lang="ja-JP" altLang="en-US" dirty="0"/>
              <a:t>；</a:t>
            </a:r>
            <a:r>
              <a:rPr kumimoji="1" lang="en-US" altLang="ja-JP" dirty="0"/>
              <a:t>0744-22-3015</a:t>
            </a:r>
            <a:r>
              <a:rPr kumimoji="1" lang="ja-JP" altLang="en-US" dirty="0"/>
              <a:t>（内線：</a:t>
            </a:r>
            <a:r>
              <a:rPr kumimoji="1" lang="en-US" altLang="ja-JP" dirty="0"/>
              <a:t>2776</a:t>
            </a:r>
            <a:r>
              <a:rPr kumimoji="1" lang="ja-JP" altLang="en-US" dirty="0"/>
              <a:t>）</a:t>
            </a:r>
            <a:r>
              <a:rPr kumimoji="1" lang="en-US" altLang="ja-JP" dirty="0"/>
              <a:t>mail</a:t>
            </a:r>
            <a:r>
              <a:rPr kumimoji="1" lang="ja-JP" altLang="en-US" dirty="0"/>
              <a:t>；</a:t>
            </a:r>
            <a:r>
              <a:rPr kumimoji="1" lang="en-US" altLang="ja-JP" dirty="0">
                <a:hlinkClick r:id="rId7"/>
              </a:rPr>
              <a:t>ynarak@naramed-u.ac.jp</a:t>
            </a:r>
            <a:r>
              <a:rPr kumimoji="1" lang="ja-JP" altLang="en-US" dirty="0"/>
              <a:t>　</a:t>
            </a:r>
            <a:r>
              <a:rPr lang="ja-JP" altLang="en-US" dirty="0"/>
              <a:t>までお問い合わせください。</a:t>
            </a:r>
            <a:endParaRPr kumimoji="1" lang="ja-JP" altLang="en-US" dirty="0"/>
          </a:p>
        </p:txBody>
      </p:sp>
      <p:sp>
        <p:nvSpPr>
          <p:cNvPr id="22" name="テキスト プレースホルダー 474"/>
          <p:cNvSpPr txBox="1">
            <a:spLocks/>
          </p:cNvSpPr>
          <p:nvPr/>
        </p:nvSpPr>
        <p:spPr>
          <a:xfrm>
            <a:off x="2567726" y="326805"/>
            <a:ext cx="2321850" cy="416053"/>
          </a:xfrm>
          <a:prstGeom prst="rect">
            <a:avLst/>
          </a:prstGeom>
        </p:spPr>
        <p:txBody>
          <a:bodyPr lIns="139227" tIns="69613" rIns="139227" bIns="69613"/>
          <a:lstStyle>
            <a:lvl1pPr marL="193675" indent="-193675" algn="l" defTabSz="776288" rtl="0" fontAlgn="base">
              <a:lnSpc>
                <a:spcPct val="90000"/>
              </a:lnSpc>
              <a:spcBef>
                <a:spcPts val="850"/>
              </a:spcBef>
              <a:spcAft>
                <a:spcPct val="0"/>
              </a:spcAft>
              <a:buFont typeface="Arial" pitchFamily="34" charset="0"/>
              <a:buChar char="•"/>
              <a:defRPr kumimoji="1" sz="2300" kern="1200">
                <a:solidFill>
                  <a:schemeClr val="tx1"/>
                </a:solidFill>
                <a:latin typeface="+mn-lt"/>
                <a:ea typeface="+mn-ea"/>
                <a:cs typeface="+mn-cs"/>
              </a:defRPr>
            </a:lvl1pPr>
            <a:lvl2pPr marL="582613" indent="-193675" algn="l" defTabSz="776288" rtl="0" fontAlgn="base">
              <a:lnSpc>
                <a:spcPct val="90000"/>
              </a:lnSpc>
              <a:spcBef>
                <a:spcPts val="425"/>
              </a:spcBef>
              <a:spcAft>
                <a:spcPct val="0"/>
              </a:spcAft>
              <a:buFont typeface="Arial" pitchFamily="34" charset="0"/>
              <a:buChar char="•"/>
              <a:defRPr kumimoji="1" sz="2000" kern="1200">
                <a:solidFill>
                  <a:schemeClr val="tx1"/>
                </a:solidFill>
                <a:latin typeface="+mn-lt"/>
                <a:ea typeface="+mn-ea"/>
                <a:cs typeface="+mn-cs"/>
              </a:defRPr>
            </a:lvl2pPr>
            <a:lvl3pPr marL="971550" indent="-193675" algn="l" defTabSz="776288" rtl="0" fontAlgn="base">
              <a:lnSpc>
                <a:spcPct val="90000"/>
              </a:lnSpc>
              <a:spcBef>
                <a:spcPts val="425"/>
              </a:spcBef>
              <a:spcAft>
                <a:spcPct val="0"/>
              </a:spcAft>
              <a:buFont typeface="Arial" pitchFamily="34" charset="0"/>
              <a:buChar char="•"/>
              <a:defRPr kumimoji="1" sz="1700" kern="1200">
                <a:solidFill>
                  <a:schemeClr val="tx1"/>
                </a:solidFill>
                <a:latin typeface="+mn-lt"/>
                <a:ea typeface="+mn-ea"/>
                <a:cs typeface="+mn-cs"/>
              </a:defRPr>
            </a:lvl3pPr>
            <a:lvl4pPr marL="136048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4pPr>
            <a:lvl5pPr marL="174783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a:lstStyle>
          <a:p>
            <a:pPr marL="0" indent="0">
              <a:buNone/>
            </a:pPr>
            <a:r>
              <a:rPr lang="ja-JP" altLang="en-US" sz="1600" dirty="0">
                <a:ln w="18415" cmpd="sng">
                  <a:solidFill>
                    <a:srgbClr val="FFFFFF"/>
                  </a:solidFill>
                  <a:prstDash val="solid"/>
                </a:ln>
                <a:solidFill>
                  <a:srgbClr val="FF0000"/>
                </a:solidFill>
                <a:effectLst>
                  <a:outerShdw blurRad="63500" dir="3600000" algn="tl" rotWithShape="0">
                    <a:srgbClr val="000000">
                      <a:alpha val="70000"/>
                    </a:srgbClr>
                  </a:outerShdw>
                </a:effectLst>
              </a:rPr>
              <a:t>平成</a:t>
            </a:r>
            <a:r>
              <a:rPr lang="en-US" altLang="ja-JP" sz="1600" dirty="0">
                <a:ln w="18415" cmpd="sng">
                  <a:solidFill>
                    <a:srgbClr val="FFFFFF"/>
                  </a:solidFill>
                  <a:prstDash val="solid"/>
                </a:ln>
                <a:solidFill>
                  <a:srgbClr val="FF0000"/>
                </a:solidFill>
                <a:effectLst>
                  <a:outerShdw blurRad="63500" dir="3600000" algn="tl" rotWithShape="0">
                    <a:srgbClr val="000000">
                      <a:alpha val="70000"/>
                    </a:srgbClr>
                  </a:outerShdw>
                </a:effectLst>
              </a:rPr>
              <a:t>30</a:t>
            </a:r>
            <a:r>
              <a:rPr lang="ja-JP" altLang="en-US" sz="1600" dirty="0">
                <a:ln w="18415" cmpd="sng">
                  <a:solidFill>
                    <a:srgbClr val="FFFFFF"/>
                  </a:solidFill>
                  <a:prstDash val="solid"/>
                </a:ln>
                <a:solidFill>
                  <a:srgbClr val="FF0000"/>
                </a:solidFill>
                <a:effectLst>
                  <a:outerShdw blurRad="63500" dir="3600000" algn="tl" rotWithShape="0">
                    <a:srgbClr val="000000">
                      <a:alpha val="70000"/>
                    </a:srgbClr>
                  </a:outerShdw>
                </a:effectLst>
              </a:rPr>
              <a:t>年</a:t>
            </a:r>
            <a:r>
              <a:rPr lang="en-US" altLang="ja-JP" sz="1600" dirty="0">
                <a:ln w="18415" cmpd="sng">
                  <a:solidFill>
                    <a:srgbClr val="FFFFFF"/>
                  </a:solidFill>
                  <a:prstDash val="solid"/>
                </a:ln>
                <a:solidFill>
                  <a:srgbClr val="FF0000"/>
                </a:solidFill>
                <a:effectLst>
                  <a:outerShdw blurRad="63500" dir="3600000" algn="tl" rotWithShape="0">
                    <a:srgbClr val="000000">
                      <a:alpha val="70000"/>
                    </a:srgbClr>
                  </a:outerShdw>
                </a:effectLst>
              </a:rPr>
              <a:t>12</a:t>
            </a:r>
            <a:r>
              <a:rPr lang="ja-JP" altLang="en-US" sz="1600" dirty="0">
                <a:ln w="18415" cmpd="sng">
                  <a:solidFill>
                    <a:srgbClr val="FFFFFF"/>
                  </a:solidFill>
                  <a:prstDash val="solid"/>
                </a:ln>
                <a:solidFill>
                  <a:srgbClr val="FF0000"/>
                </a:solidFill>
                <a:effectLst>
                  <a:outerShdw blurRad="63500" dir="3600000" algn="tl" rotWithShape="0">
                    <a:srgbClr val="000000">
                      <a:alpha val="70000"/>
                    </a:srgbClr>
                  </a:outerShdw>
                </a:effectLst>
              </a:rPr>
              <a:t>月　</a:t>
            </a:r>
          </a:p>
        </p:txBody>
      </p:sp>
      <p:sp>
        <p:nvSpPr>
          <p:cNvPr id="23" name="テキスト プレースホルダー 474"/>
          <p:cNvSpPr txBox="1">
            <a:spLocks/>
          </p:cNvSpPr>
          <p:nvPr/>
        </p:nvSpPr>
        <p:spPr>
          <a:xfrm>
            <a:off x="3910146" y="1639182"/>
            <a:ext cx="3448199" cy="344015"/>
          </a:xfrm>
          <a:prstGeom prst="rect">
            <a:avLst/>
          </a:prstGeom>
        </p:spPr>
        <p:txBody>
          <a:bodyPr lIns="139227" tIns="69613" rIns="139227" bIns="69613"/>
          <a:lstStyle>
            <a:lvl1pPr marL="193675" indent="-193675" algn="l" defTabSz="776288" rtl="0" fontAlgn="base">
              <a:lnSpc>
                <a:spcPct val="90000"/>
              </a:lnSpc>
              <a:spcBef>
                <a:spcPts val="850"/>
              </a:spcBef>
              <a:spcAft>
                <a:spcPct val="0"/>
              </a:spcAft>
              <a:buFont typeface="Arial" pitchFamily="34" charset="0"/>
              <a:buChar char="•"/>
              <a:defRPr kumimoji="1" sz="2300" kern="1200">
                <a:solidFill>
                  <a:schemeClr val="tx1"/>
                </a:solidFill>
                <a:latin typeface="+mn-lt"/>
                <a:ea typeface="+mn-ea"/>
                <a:cs typeface="+mn-cs"/>
              </a:defRPr>
            </a:lvl1pPr>
            <a:lvl2pPr marL="582613" indent="-193675" algn="l" defTabSz="776288" rtl="0" fontAlgn="base">
              <a:lnSpc>
                <a:spcPct val="90000"/>
              </a:lnSpc>
              <a:spcBef>
                <a:spcPts val="425"/>
              </a:spcBef>
              <a:spcAft>
                <a:spcPct val="0"/>
              </a:spcAft>
              <a:buFont typeface="Arial" pitchFamily="34" charset="0"/>
              <a:buChar char="•"/>
              <a:defRPr kumimoji="1" sz="2000" kern="1200">
                <a:solidFill>
                  <a:schemeClr val="tx1"/>
                </a:solidFill>
                <a:latin typeface="+mn-lt"/>
                <a:ea typeface="+mn-ea"/>
                <a:cs typeface="+mn-cs"/>
              </a:defRPr>
            </a:lvl2pPr>
            <a:lvl3pPr marL="971550" indent="-193675" algn="l" defTabSz="776288" rtl="0" fontAlgn="base">
              <a:lnSpc>
                <a:spcPct val="90000"/>
              </a:lnSpc>
              <a:spcBef>
                <a:spcPts val="425"/>
              </a:spcBef>
              <a:spcAft>
                <a:spcPct val="0"/>
              </a:spcAft>
              <a:buFont typeface="Arial" pitchFamily="34" charset="0"/>
              <a:buChar char="•"/>
              <a:defRPr kumimoji="1" sz="1700" kern="1200">
                <a:solidFill>
                  <a:schemeClr val="tx1"/>
                </a:solidFill>
                <a:latin typeface="+mn-lt"/>
                <a:ea typeface="+mn-ea"/>
                <a:cs typeface="+mn-cs"/>
              </a:defRPr>
            </a:lvl3pPr>
            <a:lvl4pPr marL="136048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4pPr>
            <a:lvl5pPr marL="174783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a:lstStyle>
          <a:p>
            <a:pPr marL="0" indent="0">
              <a:buNone/>
            </a:pPr>
            <a:r>
              <a:rPr lang="ja-JP"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rPr>
              <a:t>わい和</a:t>
            </a:r>
            <a:r>
              <a:rPr lang="ja-JP" altLang="en-US" sz="1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い</a:t>
            </a:r>
            <a:r>
              <a:rPr lang="en-US" altLang="ja-JP" sz="1600" dirty="0">
                <a:ln w="18415" cmpd="sng">
                  <a:solidFill>
                    <a:srgbClr val="FFFFFF"/>
                  </a:solidFill>
                  <a:prstDash val="solid"/>
                </a:ln>
                <a:solidFill>
                  <a:srgbClr val="FFFFFF"/>
                </a:solidFill>
                <a:effectLst>
                  <a:outerShdw blurRad="63500" dir="3600000" algn="tl" rotWithShape="0">
                    <a:srgbClr val="000000">
                      <a:alpha val="70000"/>
                    </a:srgbClr>
                  </a:outerShdw>
                </a:effectLst>
              </a:rPr>
              <a:t>NARA</a:t>
            </a:r>
            <a:r>
              <a:rPr lang="ja-JP"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rPr>
              <a:t>在宅サポート研究会</a:t>
            </a:r>
          </a:p>
        </p:txBody>
      </p:sp>
      <p:pic>
        <p:nvPicPr>
          <p:cNvPr id="3"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8082" t="24271" r="47847" b="14856"/>
          <a:stretch/>
        </p:blipFill>
        <p:spPr bwMode="auto">
          <a:xfrm>
            <a:off x="647069" y="5811725"/>
            <a:ext cx="2185086" cy="232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2853114" y="5865337"/>
            <a:ext cx="2781131" cy="4197737"/>
          </a:xfrm>
          <a:prstGeom prst="rect">
            <a:avLst/>
          </a:prstGeom>
          <a:ln>
            <a:noFill/>
          </a:ln>
        </p:spPr>
        <p:style>
          <a:lnRef idx="2">
            <a:schemeClr val="accent6"/>
          </a:lnRef>
          <a:fillRef idx="1">
            <a:schemeClr val="lt1"/>
          </a:fillRef>
          <a:effectRef idx="0">
            <a:schemeClr val="accent6"/>
          </a:effectRef>
          <a:fontRef idx="minor">
            <a:schemeClr val="dk1"/>
          </a:fontRef>
        </p:style>
        <p:txBody>
          <a:bodyPr lIns="139227" tIns="69613" rIns="139227" bIns="69613" rtlCol="0" anchor="ctr"/>
          <a:lstStyle/>
          <a:p>
            <a:pPr algn="ctr"/>
            <a:r>
              <a:rPr kumimoji="1" lang="ja-JP" altLang="en-US" sz="1600" dirty="0"/>
              <a:t>平成３０年５月１９日土）</a:t>
            </a:r>
            <a:endParaRPr kumimoji="1" lang="en-US" altLang="ja-JP" sz="1600" dirty="0"/>
          </a:p>
          <a:p>
            <a:r>
              <a:rPr lang="ja-JP" altLang="en-US" sz="1600" dirty="0"/>
              <a:t>奈良県立医科大学　大講堂にて第１回　わい和</a:t>
            </a:r>
            <a:r>
              <a:rPr lang="ja-JP" altLang="en-US" sz="1600" dirty="0" err="1"/>
              <a:t>い</a:t>
            </a:r>
            <a:r>
              <a:rPr lang="en-US" altLang="ja-JP" sz="1600" dirty="0"/>
              <a:t>NARA</a:t>
            </a:r>
            <a:r>
              <a:rPr lang="ja-JP" altLang="en-US" sz="1600" dirty="0"/>
              <a:t>在宅サポート研究会研究発表会が行われました。</a:t>
            </a:r>
            <a:endParaRPr lang="en-US" altLang="ja-JP" sz="1600" dirty="0"/>
          </a:p>
          <a:p>
            <a:r>
              <a:rPr kumimoji="1" lang="ja-JP" altLang="en-US" sz="1600" dirty="0"/>
              <a:t>　演者・役員含め６３名のご参加がありました。</a:t>
            </a:r>
            <a:endParaRPr kumimoji="1" lang="en-US" altLang="ja-JP" sz="1600" dirty="0"/>
          </a:p>
          <a:p>
            <a:r>
              <a:rPr lang="ja-JP" altLang="en-US" sz="1600" dirty="0"/>
              <a:t>　シンポジウムでは「食べる</a:t>
            </a:r>
            <a:r>
              <a:rPr lang="ja-JP" altLang="en-US" sz="1600" dirty="0" err="1"/>
              <a:t>を</a:t>
            </a:r>
            <a:r>
              <a:rPr lang="ja-JP" altLang="en-US" sz="1600" dirty="0"/>
              <a:t>支えよう！」をテーマに歯科医師・栄養士・訪問看護看護師・言語聴覚士からの発表がありました。</a:t>
            </a:r>
            <a:endParaRPr lang="en-US" altLang="ja-JP" sz="1600" dirty="0"/>
          </a:p>
          <a:p>
            <a:r>
              <a:rPr kumimoji="1" lang="ja-JP" altLang="en-US" sz="1600" dirty="0"/>
              <a:t>　その後、事例検討会もあり参加者からも活発な討議がされました。</a:t>
            </a:r>
            <a:r>
              <a:rPr lang="ja-JP" altLang="en-US" sz="1600" dirty="0"/>
              <a:t>来年も開催いたします。</a:t>
            </a:r>
            <a:endParaRPr lang="en-US" altLang="ja-JP" sz="1600" dirty="0"/>
          </a:p>
          <a:p>
            <a:r>
              <a:rPr kumimoji="1" lang="ja-JP" altLang="en-US" sz="1600" dirty="0"/>
              <a:t>　ぜひ、ご参加ください</a:t>
            </a:r>
          </a:p>
        </p:txBody>
      </p:sp>
      <p:sp>
        <p:nvSpPr>
          <p:cNvPr id="27" name="Freeform 6"/>
          <p:cNvSpPr>
            <a:spLocks/>
          </p:cNvSpPr>
          <p:nvPr/>
        </p:nvSpPr>
        <p:spPr bwMode="auto">
          <a:xfrm>
            <a:off x="6363814" y="10577512"/>
            <a:ext cx="5222099" cy="3677667"/>
          </a:xfrm>
          <a:custGeom>
            <a:avLst/>
            <a:gdLst>
              <a:gd name="T0" fmla="*/ 2970 w 2970"/>
              <a:gd name="T1" fmla="*/ 844 h 923"/>
              <a:gd name="T2" fmla="*/ 2970 w 2970"/>
              <a:gd name="T3" fmla="*/ 844 h 923"/>
              <a:gd name="T4" fmla="*/ 2968 w 2970"/>
              <a:gd name="T5" fmla="*/ 860 h 923"/>
              <a:gd name="T6" fmla="*/ 2964 w 2970"/>
              <a:gd name="T7" fmla="*/ 874 h 923"/>
              <a:gd name="T8" fmla="*/ 2956 w 2970"/>
              <a:gd name="T9" fmla="*/ 888 h 923"/>
              <a:gd name="T10" fmla="*/ 2946 w 2970"/>
              <a:gd name="T11" fmla="*/ 900 h 923"/>
              <a:gd name="T12" fmla="*/ 2935 w 2970"/>
              <a:gd name="T13" fmla="*/ 909 h 923"/>
              <a:gd name="T14" fmla="*/ 2921 w 2970"/>
              <a:gd name="T15" fmla="*/ 917 h 923"/>
              <a:gd name="T16" fmla="*/ 2907 w 2970"/>
              <a:gd name="T17" fmla="*/ 921 h 923"/>
              <a:gd name="T18" fmla="*/ 2891 w 2970"/>
              <a:gd name="T19" fmla="*/ 923 h 923"/>
              <a:gd name="T20" fmla="*/ 79 w 2970"/>
              <a:gd name="T21" fmla="*/ 923 h 923"/>
              <a:gd name="T22" fmla="*/ 79 w 2970"/>
              <a:gd name="T23" fmla="*/ 923 h 923"/>
              <a:gd name="T24" fmla="*/ 63 w 2970"/>
              <a:gd name="T25" fmla="*/ 921 h 923"/>
              <a:gd name="T26" fmla="*/ 48 w 2970"/>
              <a:gd name="T27" fmla="*/ 917 h 923"/>
              <a:gd name="T28" fmla="*/ 36 w 2970"/>
              <a:gd name="T29" fmla="*/ 909 h 923"/>
              <a:gd name="T30" fmla="*/ 24 w 2970"/>
              <a:gd name="T31" fmla="*/ 900 h 923"/>
              <a:gd name="T32" fmla="*/ 14 w 2970"/>
              <a:gd name="T33" fmla="*/ 888 h 923"/>
              <a:gd name="T34" fmla="*/ 6 w 2970"/>
              <a:gd name="T35" fmla="*/ 874 h 923"/>
              <a:gd name="T36" fmla="*/ 2 w 2970"/>
              <a:gd name="T37" fmla="*/ 860 h 923"/>
              <a:gd name="T38" fmla="*/ 0 w 2970"/>
              <a:gd name="T39" fmla="*/ 844 h 923"/>
              <a:gd name="T40" fmla="*/ 0 w 2970"/>
              <a:gd name="T41" fmla="*/ 79 h 923"/>
              <a:gd name="T42" fmla="*/ 0 w 2970"/>
              <a:gd name="T43" fmla="*/ 79 h 923"/>
              <a:gd name="T44" fmla="*/ 2 w 2970"/>
              <a:gd name="T45" fmla="*/ 63 h 923"/>
              <a:gd name="T46" fmla="*/ 6 w 2970"/>
              <a:gd name="T47" fmla="*/ 50 h 923"/>
              <a:gd name="T48" fmla="*/ 14 w 2970"/>
              <a:gd name="T49" fmla="*/ 36 h 923"/>
              <a:gd name="T50" fmla="*/ 24 w 2970"/>
              <a:gd name="T51" fmla="*/ 24 h 923"/>
              <a:gd name="T52" fmla="*/ 36 w 2970"/>
              <a:gd name="T53" fmla="*/ 14 h 923"/>
              <a:gd name="T54" fmla="*/ 48 w 2970"/>
              <a:gd name="T55" fmla="*/ 8 h 923"/>
              <a:gd name="T56" fmla="*/ 63 w 2970"/>
              <a:gd name="T57" fmla="*/ 2 h 923"/>
              <a:gd name="T58" fmla="*/ 79 w 2970"/>
              <a:gd name="T59" fmla="*/ 0 h 923"/>
              <a:gd name="T60" fmla="*/ 2891 w 2970"/>
              <a:gd name="T61" fmla="*/ 0 h 923"/>
              <a:gd name="T62" fmla="*/ 2891 w 2970"/>
              <a:gd name="T63" fmla="*/ 0 h 923"/>
              <a:gd name="T64" fmla="*/ 2907 w 2970"/>
              <a:gd name="T65" fmla="*/ 2 h 923"/>
              <a:gd name="T66" fmla="*/ 2921 w 2970"/>
              <a:gd name="T67" fmla="*/ 8 h 923"/>
              <a:gd name="T68" fmla="*/ 2935 w 2970"/>
              <a:gd name="T69" fmla="*/ 14 h 923"/>
              <a:gd name="T70" fmla="*/ 2946 w 2970"/>
              <a:gd name="T71" fmla="*/ 24 h 923"/>
              <a:gd name="T72" fmla="*/ 2956 w 2970"/>
              <a:gd name="T73" fmla="*/ 36 h 923"/>
              <a:gd name="T74" fmla="*/ 2964 w 2970"/>
              <a:gd name="T75" fmla="*/ 50 h 923"/>
              <a:gd name="T76" fmla="*/ 2968 w 2970"/>
              <a:gd name="T77" fmla="*/ 63 h 923"/>
              <a:gd name="T78" fmla="*/ 2970 w 2970"/>
              <a:gd name="T79" fmla="*/ 79 h 923"/>
              <a:gd name="T80" fmla="*/ 2970 w 2970"/>
              <a:gd name="T81" fmla="*/ 844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70" h="923">
                <a:moveTo>
                  <a:pt x="2970" y="844"/>
                </a:moveTo>
                <a:lnTo>
                  <a:pt x="2970" y="844"/>
                </a:lnTo>
                <a:lnTo>
                  <a:pt x="2968" y="860"/>
                </a:lnTo>
                <a:lnTo>
                  <a:pt x="2964" y="874"/>
                </a:lnTo>
                <a:lnTo>
                  <a:pt x="2956" y="888"/>
                </a:lnTo>
                <a:lnTo>
                  <a:pt x="2946" y="900"/>
                </a:lnTo>
                <a:lnTo>
                  <a:pt x="2935" y="909"/>
                </a:lnTo>
                <a:lnTo>
                  <a:pt x="2921" y="917"/>
                </a:lnTo>
                <a:lnTo>
                  <a:pt x="2907" y="921"/>
                </a:lnTo>
                <a:lnTo>
                  <a:pt x="2891" y="923"/>
                </a:lnTo>
                <a:lnTo>
                  <a:pt x="79" y="923"/>
                </a:lnTo>
                <a:lnTo>
                  <a:pt x="79" y="923"/>
                </a:lnTo>
                <a:lnTo>
                  <a:pt x="63" y="921"/>
                </a:lnTo>
                <a:lnTo>
                  <a:pt x="48" y="917"/>
                </a:lnTo>
                <a:lnTo>
                  <a:pt x="36" y="909"/>
                </a:lnTo>
                <a:lnTo>
                  <a:pt x="24" y="900"/>
                </a:lnTo>
                <a:lnTo>
                  <a:pt x="14" y="888"/>
                </a:lnTo>
                <a:lnTo>
                  <a:pt x="6" y="874"/>
                </a:lnTo>
                <a:lnTo>
                  <a:pt x="2" y="860"/>
                </a:lnTo>
                <a:lnTo>
                  <a:pt x="0" y="844"/>
                </a:lnTo>
                <a:lnTo>
                  <a:pt x="0" y="79"/>
                </a:lnTo>
                <a:lnTo>
                  <a:pt x="0" y="79"/>
                </a:lnTo>
                <a:lnTo>
                  <a:pt x="2" y="63"/>
                </a:lnTo>
                <a:lnTo>
                  <a:pt x="6" y="50"/>
                </a:lnTo>
                <a:lnTo>
                  <a:pt x="14" y="36"/>
                </a:lnTo>
                <a:lnTo>
                  <a:pt x="24" y="24"/>
                </a:lnTo>
                <a:lnTo>
                  <a:pt x="36" y="14"/>
                </a:lnTo>
                <a:lnTo>
                  <a:pt x="48" y="8"/>
                </a:lnTo>
                <a:lnTo>
                  <a:pt x="63" y="2"/>
                </a:lnTo>
                <a:lnTo>
                  <a:pt x="79" y="0"/>
                </a:lnTo>
                <a:lnTo>
                  <a:pt x="2891" y="0"/>
                </a:lnTo>
                <a:lnTo>
                  <a:pt x="2891" y="0"/>
                </a:lnTo>
                <a:lnTo>
                  <a:pt x="2907" y="2"/>
                </a:lnTo>
                <a:lnTo>
                  <a:pt x="2921" y="8"/>
                </a:lnTo>
                <a:lnTo>
                  <a:pt x="2935" y="14"/>
                </a:lnTo>
                <a:lnTo>
                  <a:pt x="2946" y="24"/>
                </a:lnTo>
                <a:lnTo>
                  <a:pt x="2956" y="36"/>
                </a:lnTo>
                <a:lnTo>
                  <a:pt x="2964" y="50"/>
                </a:lnTo>
                <a:lnTo>
                  <a:pt x="2968" y="63"/>
                </a:lnTo>
                <a:lnTo>
                  <a:pt x="2970" y="79"/>
                </a:lnTo>
                <a:lnTo>
                  <a:pt x="2970" y="844"/>
                </a:lnTo>
                <a:close/>
              </a:path>
            </a:pathLst>
          </a:custGeom>
          <a:ln>
            <a:headEnd/>
            <a:tailEnd/>
          </a:ln>
          <a:extLst/>
        </p:spPr>
        <p:style>
          <a:lnRef idx="2">
            <a:schemeClr val="accent3"/>
          </a:lnRef>
          <a:fillRef idx="1">
            <a:schemeClr val="lt1"/>
          </a:fillRef>
          <a:effectRef idx="0">
            <a:schemeClr val="accent3"/>
          </a:effectRef>
          <a:fontRef idx="minor">
            <a:schemeClr val="dk1"/>
          </a:fontRef>
        </p:style>
        <p:txBody>
          <a:bodyPr vert="horz" wrap="square" lIns="139227" tIns="69613" rIns="139227" bIns="69613" numCol="1" anchor="t" anchorCtr="0" compatLnSpc="1">
            <a:prstTxWarp prst="textNoShape">
              <a:avLst/>
            </a:prstTxWarp>
          </a:bodyPr>
          <a:lstStyle/>
          <a:p>
            <a:endParaRPr lang="en-US" altLang="ja-JP" dirty="0">
              <a:solidFill>
                <a:sysClr val="windowText" lastClr="000000"/>
              </a:solidFill>
            </a:endParaRPr>
          </a:p>
          <a:p>
            <a:endParaRPr lang="en-US" altLang="ja-JP" dirty="0">
              <a:solidFill>
                <a:sysClr val="windowText" lastClr="000000"/>
              </a:solidFill>
            </a:endParaRPr>
          </a:p>
          <a:p>
            <a:endParaRPr lang="en-US" altLang="ja-JP" dirty="0">
              <a:solidFill>
                <a:sysClr val="windowText" lastClr="000000"/>
              </a:solidFill>
            </a:endParaRPr>
          </a:p>
          <a:p>
            <a:r>
              <a:rPr lang="ja-JP" altLang="en-US" sz="1600" dirty="0">
                <a:solidFill>
                  <a:sysClr val="windowText" lastClr="000000"/>
                </a:solidFill>
              </a:rPr>
              <a:t>テーマ：　　　災害時のケアを考えよう</a:t>
            </a:r>
            <a:endParaRPr lang="en-US" altLang="ja-JP" sz="1600" dirty="0">
              <a:solidFill>
                <a:sysClr val="windowText" lastClr="000000"/>
              </a:solidFill>
            </a:endParaRPr>
          </a:p>
          <a:p>
            <a:r>
              <a:rPr lang="ja-JP" altLang="en-US" sz="1600" dirty="0">
                <a:solidFill>
                  <a:sysClr val="windowText" lastClr="000000"/>
                </a:solidFill>
              </a:rPr>
              <a:t>　　　～医療と介護：奈良でできること～</a:t>
            </a:r>
            <a:endParaRPr lang="en-US" altLang="ja-JP" sz="1600" dirty="0">
              <a:solidFill>
                <a:sysClr val="windowText" lastClr="000000"/>
              </a:solidFill>
            </a:endParaRPr>
          </a:p>
          <a:p>
            <a:r>
              <a:rPr lang="ja-JP" altLang="en-US" sz="1600" dirty="0">
                <a:solidFill>
                  <a:sysClr val="windowText" lastClr="000000"/>
                </a:solidFill>
              </a:rPr>
              <a:t>日時　</a:t>
            </a:r>
            <a:r>
              <a:rPr lang="en-US" altLang="ja-JP" sz="1600" dirty="0">
                <a:solidFill>
                  <a:sysClr val="windowText" lastClr="000000"/>
                </a:solidFill>
              </a:rPr>
              <a:t>2019</a:t>
            </a:r>
            <a:r>
              <a:rPr lang="ja-JP" altLang="en-US" sz="1600" dirty="0">
                <a:solidFill>
                  <a:sysClr val="windowText" lastClr="000000"/>
                </a:solidFill>
              </a:rPr>
              <a:t>年</a:t>
            </a:r>
            <a:r>
              <a:rPr lang="en-US" altLang="ja-JP" sz="1600" dirty="0">
                <a:solidFill>
                  <a:sysClr val="windowText" lastClr="000000"/>
                </a:solidFill>
              </a:rPr>
              <a:t>6</a:t>
            </a:r>
            <a:r>
              <a:rPr lang="ja-JP" altLang="en-US" sz="1600" dirty="0">
                <a:solidFill>
                  <a:sysClr val="windowText" lastClr="000000"/>
                </a:solidFill>
              </a:rPr>
              <a:t>月</a:t>
            </a:r>
            <a:r>
              <a:rPr lang="en-US" altLang="ja-JP" sz="1600" dirty="0">
                <a:solidFill>
                  <a:sysClr val="windowText" lastClr="000000"/>
                </a:solidFill>
              </a:rPr>
              <a:t>1</a:t>
            </a:r>
            <a:r>
              <a:rPr lang="ja-JP" altLang="en-US" sz="1600" dirty="0">
                <a:solidFill>
                  <a:sysClr val="windowText" lastClr="000000"/>
                </a:solidFill>
              </a:rPr>
              <a:t>日（土）</a:t>
            </a:r>
            <a:r>
              <a:rPr lang="en-US" altLang="ja-JP" sz="1600" dirty="0">
                <a:solidFill>
                  <a:sysClr val="windowText" lastClr="000000"/>
                </a:solidFill>
              </a:rPr>
              <a:t>10</a:t>
            </a:r>
            <a:r>
              <a:rPr lang="ja-JP" altLang="en-US" sz="1600" dirty="0">
                <a:solidFill>
                  <a:sysClr val="windowText" lastClr="000000"/>
                </a:solidFill>
              </a:rPr>
              <a:t>：</a:t>
            </a:r>
            <a:r>
              <a:rPr lang="en-US" altLang="ja-JP" sz="1600" dirty="0">
                <a:solidFill>
                  <a:sysClr val="windowText" lastClr="000000"/>
                </a:solidFill>
              </a:rPr>
              <a:t>00</a:t>
            </a:r>
            <a:r>
              <a:rPr lang="ja-JP" altLang="en-US" sz="1600" dirty="0">
                <a:solidFill>
                  <a:sysClr val="windowText" lastClr="000000"/>
                </a:solidFill>
              </a:rPr>
              <a:t>～</a:t>
            </a:r>
            <a:r>
              <a:rPr lang="en-US" altLang="ja-JP" sz="1600" dirty="0">
                <a:solidFill>
                  <a:sysClr val="windowText" lastClr="000000"/>
                </a:solidFill>
              </a:rPr>
              <a:t>15</a:t>
            </a:r>
            <a:r>
              <a:rPr lang="ja-JP" altLang="en-US" sz="1600" dirty="0">
                <a:solidFill>
                  <a:sysClr val="windowText" lastClr="000000"/>
                </a:solidFill>
              </a:rPr>
              <a:t>：</a:t>
            </a:r>
            <a:r>
              <a:rPr lang="en-US" altLang="ja-JP" sz="1600" dirty="0">
                <a:solidFill>
                  <a:sysClr val="windowText" lastClr="000000"/>
                </a:solidFill>
              </a:rPr>
              <a:t>30</a:t>
            </a:r>
          </a:p>
          <a:p>
            <a:r>
              <a:rPr lang="ja-JP" altLang="en-US" sz="1600" dirty="0">
                <a:solidFill>
                  <a:sysClr val="windowText" lastClr="000000"/>
                </a:solidFill>
              </a:rPr>
              <a:t>会場　</a:t>
            </a:r>
            <a:r>
              <a:rPr lang="ja-JP" altLang="en-US" sz="1400" dirty="0">
                <a:solidFill>
                  <a:sysClr val="windowText" lastClr="000000"/>
                </a:solidFill>
              </a:rPr>
              <a:t>奈良県看護協会ホームナーシングセンター</a:t>
            </a:r>
            <a:r>
              <a:rPr lang="en-US" altLang="ja-JP" sz="1400" dirty="0">
                <a:solidFill>
                  <a:sysClr val="windowText" lastClr="000000"/>
                </a:solidFill>
              </a:rPr>
              <a:t>2</a:t>
            </a:r>
            <a:r>
              <a:rPr lang="ja-JP" altLang="en-US" sz="1400" dirty="0">
                <a:solidFill>
                  <a:sysClr val="windowText" lastClr="000000"/>
                </a:solidFill>
              </a:rPr>
              <a:t>階研修室</a:t>
            </a:r>
            <a:endParaRPr lang="en-US" altLang="ja-JP" sz="1400" dirty="0">
              <a:solidFill>
                <a:sysClr val="windowText" lastClr="000000"/>
              </a:solidFill>
            </a:endParaRPr>
          </a:p>
          <a:p>
            <a:r>
              <a:rPr lang="ja-JP" altLang="en-US" sz="1600" dirty="0">
                <a:solidFill>
                  <a:sysClr val="windowText" lastClr="000000"/>
                </a:solidFill>
              </a:rPr>
              <a:t>会費　無料</a:t>
            </a:r>
            <a:endParaRPr lang="en-US" altLang="ja-JP" sz="1600" dirty="0">
              <a:solidFill>
                <a:sysClr val="windowText" lastClr="000000"/>
              </a:solidFill>
            </a:endParaRPr>
          </a:p>
          <a:p>
            <a:r>
              <a:rPr lang="ja-JP" altLang="en-US" sz="1600" dirty="0">
                <a:solidFill>
                  <a:sysClr val="windowText" lastClr="000000"/>
                </a:solidFill>
              </a:rPr>
              <a:t>＜プログラム＞</a:t>
            </a:r>
            <a:endParaRPr lang="en-US" altLang="ja-JP" sz="1600" dirty="0">
              <a:solidFill>
                <a:sysClr val="windowText" lastClr="000000"/>
              </a:solidFill>
            </a:endParaRPr>
          </a:p>
          <a:p>
            <a:r>
              <a:rPr lang="ja-JP" altLang="en-US" sz="1600" dirty="0">
                <a:solidFill>
                  <a:sysClr val="windowText" lastClr="000000"/>
                </a:solidFill>
              </a:rPr>
              <a:t>　○大会長講演</a:t>
            </a:r>
            <a:endParaRPr lang="en-US" altLang="ja-JP" sz="1600" dirty="0">
              <a:solidFill>
                <a:sysClr val="windowText" lastClr="000000"/>
              </a:solidFill>
            </a:endParaRPr>
          </a:p>
          <a:p>
            <a:r>
              <a:rPr lang="ja-JP" altLang="en-US" sz="1600" dirty="0">
                <a:solidFill>
                  <a:sysClr val="windowText" lastClr="000000"/>
                </a:solidFill>
              </a:rPr>
              <a:t>　○シンポジウム</a:t>
            </a:r>
            <a:endParaRPr lang="en-US" altLang="ja-JP" sz="1600" dirty="0">
              <a:solidFill>
                <a:sysClr val="windowText" lastClr="000000"/>
              </a:solidFill>
            </a:endParaRPr>
          </a:p>
          <a:p>
            <a:r>
              <a:rPr lang="ja-JP" altLang="en-US" sz="1600" dirty="0">
                <a:solidFill>
                  <a:sysClr val="windowText" lastClr="000000"/>
                </a:solidFill>
              </a:rPr>
              <a:t>　○研究発表（口演）</a:t>
            </a:r>
            <a:endParaRPr lang="en-US" altLang="ja-JP" sz="1600" dirty="0">
              <a:solidFill>
                <a:sysClr val="windowText" lastClr="000000"/>
              </a:solidFill>
            </a:endParaRPr>
          </a:p>
          <a:p>
            <a:r>
              <a:rPr lang="ja-JP" altLang="en-US" sz="1600" dirty="0">
                <a:solidFill>
                  <a:sysClr val="windowText" lastClr="000000"/>
                </a:solidFill>
              </a:rPr>
              <a:t>　○事例検討</a:t>
            </a:r>
          </a:p>
        </p:txBody>
      </p:sp>
      <p:sp>
        <p:nvSpPr>
          <p:cNvPr id="2" name="角丸四角形 1"/>
          <p:cNvSpPr/>
          <p:nvPr/>
        </p:nvSpPr>
        <p:spPr>
          <a:xfrm>
            <a:off x="1047944" y="10481229"/>
            <a:ext cx="4369441" cy="702785"/>
          </a:xfrm>
          <a:prstGeom prst="roundRect">
            <a:avLst/>
          </a:prstGeom>
        </p:spPr>
        <p:style>
          <a:lnRef idx="1">
            <a:schemeClr val="accent4"/>
          </a:lnRef>
          <a:fillRef idx="2">
            <a:schemeClr val="accent4"/>
          </a:fillRef>
          <a:effectRef idx="1">
            <a:schemeClr val="accent4"/>
          </a:effectRef>
          <a:fontRef idx="minor">
            <a:schemeClr val="dk1"/>
          </a:fontRef>
        </p:style>
        <p:txBody>
          <a:bodyPr lIns="139227" tIns="69613" rIns="139227" bIns="69613" spcCol="0" rtlCol="0" anchor="ctr"/>
          <a:lstStyle/>
          <a:p>
            <a:pPr algn="ctr"/>
            <a:r>
              <a:rPr kumimoji="1" lang="ja-JP" altLang="en-US" b="1" dirty="0"/>
              <a:t>第</a:t>
            </a:r>
            <a:r>
              <a:rPr kumimoji="1" lang="en-US" altLang="ja-JP" b="1" dirty="0"/>
              <a:t>1</a:t>
            </a:r>
            <a:r>
              <a:rPr kumimoji="1" lang="ja-JP" altLang="en-US" b="1" dirty="0"/>
              <a:t>回　事例検討会</a:t>
            </a:r>
          </a:p>
        </p:txBody>
      </p:sp>
      <p:sp>
        <p:nvSpPr>
          <p:cNvPr id="8" name="上カーブ リボン 7"/>
          <p:cNvSpPr/>
          <p:nvPr/>
        </p:nvSpPr>
        <p:spPr>
          <a:xfrm>
            <a:off x="5982580" y="10488880"/>
            <a:ext cx="5926398" cy="959199"/>
          </a:xfrm>
          <a:prstGeom prst="ellipseRibbon2">
            <a:avLst>
              <a:gd name="adj1" fmla="val 25000"/>
              <a:gd name="adj2" fmla="val 100000"/>
              <a:gd name="adj3" fmla="val 12500"/>
            </a:avLst>
          </a:prstGeom>
        </p:spPr>
        <p:style>
          <a:lnRef idx="2">
            <a:schemeClr val="accent1">
              <a:shade val="50000"/>
            </a:schemeClr>
          </a:lnRef>
          <a:fillRef idx="1">
            <a:schemeClr val="accent1"/>
          </a:fillRef>
          <a:effectRef idx="0">
            <a:schemeClr val="accent1"/>
          </a:effectRef>
          <a:fontRef idx="minor">
            <a:schemeClr val="lt1"/>
          </a:fontRef>
        </p:style>
        <p:txBody>
          <a:bodyPr lIns="139227" tIns="69613" rIns="139227" bIns="69613" spcCol="0" rtlCol="0" anchor="ctr"/>
          <a:lstStyle/>
          <a:p>
            <a:pPr algn="ctr"/>
            <a:r>
              <a:rPr kumimoji="1" lang="ja-JP" altLang="en-US" b="1" dirty="0"/>
              <a:t>第</a:t>
            </a:r>
            <a:r>
              <a:rPr kumimoji="1" lang="en-US" altLang="ja-JP" b="1" dirty="0"/>
              <a:t>2</a:t>
            </a:r>
            <a:r>
              <a:rPr kumimoji="1" lang="ja-JP" altLang="en-US" b="1" dirty="0"/>
              <a:t>回　研究発表会案内</a:t>
            </a:r>
          </a:p>
        </p:txBody>
      </p:sp>
      <p:pic>
        <p:nvPicPr>
          <p:cNvPr id="12" name="Picture 2" descr="C:\Users\USER\Documents\共有ﾄﾞｷｭﾒﾝﾄ\♪しもしも\わいわい\第1回　広報誌\CIMG2235.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66739" y="6053689"/>
            <a:ext cx="2490177" cy="18676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図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57174" y="8211801"/>
            <a:ext cx="2229132" cy="1671849"/>
          </a:xfrm>
          <a:prstGeom prst="rect">
            <a:avLst/>
          </a:prstGeom>
          <a:ln>
            <a:noFill/>
          </a:ln>
          <a:effectLst>
            <a:softEdge rad="112500"/>
          </a:effectLst>
        </p:spPr>
      </p:pic>
      <p:sp>
        <p:nvSpPr>
          <p:cNvPr id="14" name="テキスト ボックス 13">
            <a:extLst>
              <a:ext uri="{FF2B5EF4-FFF2-40B4-BE49-F238E27FC236}">
                <a16:creationId xmlns:a16="http://schemas.microsoft.com/office/drawing/2014/main" xmlns="" id="{28371BDA-B14E-4A02-A5C4-58E807825E50}"/>
              </a:ext>
            </a:extLst>
          </p:cNvPr>
          <p:cNvSpPr txBox="1"/>
          <p:nvPr/>
        </p:nvSpPr>
        <p:spPr>
          <a:xfrm>
            <a:off x="6522311" y="6073409"/>
            <a:ext cx="2490177" cy="2062103"/>
          </a:xfrm>
          <a:prstGeom prst="rect">
            <a:avLst/>
          </a:prstGeom>
          <a:noFill/>
        </p:spPr>
        <p:txBody>
          <a:bodyPr wrap="square" rtlCol="0">
            <a:spAutoFit/>
          </a:bodyPr>
          <a:lstStyle/>
          <a:p>
            <a:r>
              <a:rPr kumimoji="1" lang="ja-JP" altLang="en-US" sz="1600" dirty="0"/>
              <a:t>平成３０年８月２５日（土）奈良県立医科大学看護学科棟にて「浮腫のケアに関する圧迫療法」の講習会が開催されました。</a:t>
            </a:r>
            <a:r>
              <a:rPr kumimoji="1" lang="en-US" altLang="ja-JP" sz="1600" dirty="0"/>
              <a:t>23</a:t>
            </a:r>
            <a:r>
              <a:rPr kumimoji="1" lang="ja-JP" altLang="en-US" sz="1600" dirty="0"/>
              <a:t>名の訪問看護ステーションの看護師さんたちが参加されました。</a:t>
            </a:r>
          </a:p>
        </p:txBody>
      </p:sp>
      <p:sp>
        <p:nvSpPr>
          <p:cNvPr id="16" name="テキスト ボックス 15">
            <a:extLst>
              <a:ext uri="{FF2B5EF4-FFF2-40B4-BE49-F238E27FC236}">
                <a16:creationId xmlns:a16="http://schemas.microsoft.com/office/drawing/2014/main" xmlns="" id="{3E1F9BBE-51C2-462A-AEFD-683DE95E8994}"/>
              </a:ext>
            </a:extLst>
          </p:cNvPr>
          <p:cNvSpPr txBox="1"/>
          <p:nvPr/>
        </p:nvSpPr>
        <p:spPr>
          <a:xfrm>
            <a:off x="8886306" y="7912838"/>
            <a:ext cx="2570610" cy="2062103"/>
          </a:xfrm>
          <a:prstGeom prst="rect">
            <a:avLst/>
          </a:prstGeom>
          <a:noFill/>
        </p:spPr>
        <p:txBody>
          <a:bodyPr wrap="square" rtlCol="0">
            <a:spAutoFit/>
          </a:bodyPr>
          <a:lstStyle/>
          <a:p>
            <a:r>
              <a:rPr kumimoji="1" lang="ja-JP" altLang="en-US" sz="1600" dirty="0"/>
              <a:t>　講義と演習で構成された３時間の講習会でしたが、参加者の皆さんは積極的に包帯を巻くなど活発に学んでいる様子が見られました。今後は、さらに実践に活かせる内容を企画する予定です。</a:t>
            </a:r>
          </a:p>
        </p:txBody>
      </p:sp>
      <p:sp>
        <p:nvSpPr>
          <p:cNvPr id="15" name="四角形: 角を丸くする 14">
            <a:extLst>
              <a:ext uri="{FF2B5EF4-FFF2-40B4-BE49-F238E27FC236}">
                <a16:creationId xmlns:a16="http://schemas.microsoft.com/office/drawing/2014/main" xmlns="" id="{2A20DED5-593A-4FC3-9918-A2E3E88BBA15}"/>
              </a:ext>
            </a:extLst>
          </p:cNvPr>
          <p:cNvSpPr/>
          <p:nvPr/>
        </p:nvSpPr>
        <p:spPr>
          <a:xfrm>
            <a:off x="8623657" y="12641943"/>
            <a:ext cx="2900226" cy="134343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a:solidFill>
                  <a:sysClr val="windowText" lastClr="000000"/>
                </a:solidFill>
              </a:rPr>
              <a:t>【</a:t>
            </a:r>
            <a:r>
              <a:rPr kumimoji="1" lang="ja-JP" altLang="en-US" sz="1200" dirty="0">
                <a:solidFill>
                  <a:sysClr val="windowText" lastClr="000000"/>
                </a:solidFill>
              </a:rPr>
              <a:t>演題募集</a:t>
            </a:r>
            <a:r>
              <a:rPr kumimoji="1" lang="en-US" altLang="ja-JP" sz="1200" dirty="0">
                <a:solidFill>
                  <a:sysClr val="windowText" lastClr="000000"/>
                </a:solidFill>
              </a:rPr>
              <a:t>】</a:t>
            </a:r>
          </a:p>
          <a:p>
            <a:r>
              <a:rPr kumimoji="1" lang="ja-JP" altLang="en-US" sz="1200" dirty="0">
                <a:solidFill>
                  <a:sysClr val="windowText" lastClr="000000"/>
                </a:solidFill>
              </a:rPr>
              <a:t>●発表形式：研究発表・事例検討</a:t>
            </a:r>
            <a:endParaRPr kumimoji="1" lang="en-US" altLang="ja-JP" sz="1200" dirty="0">
              <a:solidFill>
                <a:sysClr val="windowText" lastClr="000000"/>
              </a:solidFill>
            </a:endParaRPr>
          </a:p>
          <a:p>
            <a:r>
              <a:rPr kumimoji="1" lang="ja-JP" altLang="en-US" sz="1200" dirty="0">
                <a:solidFill>
                  <a:sysClr val="windowText" lastClr="000000"/>
                </a:solidFill>
              </a:rPr>
              <a:t>●口演のみで発表時間は</a:t>
            </a:r>
            <a:r>
              <a:rPr kumimoji="1" lang="en-US" altLang="ja-JP" sz="1200" dirty="0">
                <a:solidFill>
                  <a:sysClr val="windowText" lastClr="000000"/>
                </a:solidFill>
              </a:rPr>
              <a:t>15</a:t>
            </a:r>
            <a:r>
              <a:rPr kumimoji="1" lang="ja-JP" altLang="en-US" sz="1200" dirty="0">
                <a:solidFill>
                  <a:sysClr val="windowText" lastClr="000000"/>
                </a:solidFill>
              </a:rPr>
              <a:t>分の予定</a:t>
            </a:r>
            <a:endParaRPr kumimoji="1" lang="en-US" altLang="ja-JP" sz="1200" dirty="0">
              <a:solidFill>
                <a:sysClr val="windowText" lastClr="000000"/>
              </a:solidFill>
            </a:endParaRPr>
          </a:p>
          <a:p>
            <a:r>
              <a:rPr kumimoji="1" lang="ja-JP" altLang="en-US" sz="1200" dirty="0">
                <a:solidFill>
                  <a:sysClr val="windowText" lastClr="000000"/>
                </a:solidFill>
              </a:rPr>
              <a:t>●応募して下さる方は、</a:t>
            </a:r>
            <a:r>
              <a:rPr kumimoji="1" lang="en-US" altLang="ja-JP" sz="1200" dirty="0">
                <a:solidFill>
                  <a:sysClr val="windowText" lastClr="000000"/>
                </a:solidFill>
              </a:rPr>
              <a:t>3/30</a:t>
            </a:r>
            <a:r>
              <a:rPr kumimoji="1" lang="ja-JP" altLang="en-US" sz="1200" dirty="0" err="1">
                <a:solidFill>
                  <a:sysClr val="windowText" lastClr="000000"/>
                </a:solidFill>
              </a:rPr>
              <a:t>までに</a:t>
            </a:r>
            <a:endParaRPr kumimoji="1" lang="en-US" altLang="ja-JP" sz="1200" dirty="0">
              <a:solidFill>
                <a:sysClr val="windowText" lastClr="000000"/>
              </a:solidFill>
            </a:endParaRPr>
          </a:p>
          <a:p>
            <a:r>
              <a:rPr kumimoji="1" lang="ja-JP" altLang="en-US" sz="1200" dirty="0">
                <a:solidFill>
                  <a:sysClr val="windowText" lastClr="000000"/>
                </a:solidFill>
              </a:rPr>
              <a:t>　わい和い</a:t>
            </a:r>
            <a:r>
              <a:rPr kumimoji="1" lang="en-US" altLang="ja-JP" sz="1200" dirty="0">
                <a:solidFill>
                  <a:sysClr val="windowText" lastClr="000000"/>
                </a:solidFill>
              </a:rPr>
              <a:t>NARA</a:t>
            </a:r>
            <a:r>
              <a:rPr kumimoji="1" lang="ja-JP" altLang="en-US" sz="1200" dirty="0">
                <a:solidFill>
                  <a:sysClr val="windowText" lastClr="000000"/>
                </a:solidFill>
              </a:rPr>
              <a:t>在宅サポート研究会</a:t>
            </a:r>
            <a:endParaRPr kumimoji="1" lang="en-US" altLang="ja-JP" sz="1200" dirty="0">
              <a:solidFill>
                <a:sysClr val="windowText" lastClr="000000"/>
              </a:solidFill>
            </a:endParaRPr>
          </a:p>
          <a:p>
            <a:r>
              <a:rPr kumimoji="1" lang="ja-JP" altLang="en-US" sz="1200" dirty="0">
                <a:solidFill>
                  <a:sysClr val="windowText" lastClr="000000"/>
                </a:solidFill>
              </a:rPr>
              <a:t>　事務局までご連絡下さい。</a:t>
            </a:r>
          </a:p>
        </p:txBody>
      </p:sp>
      <p:pic>
        <p:nvPicPr>
          <p:cNvPr id="20" name="図 19">
            <a:extLst>
              <a:ext uri="{FF2B5EF4-FFF2-40B4-BE49-F238E27FC236}">
                <a16:creationId xmlns:a16="http://schemas.microsoft.com/office/drawing/2014/main" xmlns="" id="{79249958-D89A-4094-A7E8-C14499B2FBE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0800000">
            <a:off x="567404" y="8202639"/>
            <a:ext cx="2342288" cy="1756716"/>
          </a:xfrm>
          <a:prstGeom prst="rect">
            <a:avLst/>
          </a:prstGeom>
          <a:ln>
            <a:noFill/>
          </a:ln>
          <a:effectLst>
            <a:softEdge rad="112500"/>
          </a:effectLst>
        </p:spPr>
      </p:pic>
      <p:pic>
        <p:nvPicPr>
          <p:cNvPr id="31" name="図 30">
            <a:extLst>
              <a:ext uri="{FF2B5EF4-FFF2-40B4-BE49-F238E27FC236}">
                <a16:creationId xmlns:a16="http://schemas.microsoft.com/office/drawing/2014/main" xmlns="" id="{630BCE27-6D19-476B-A554-4CC9D94968B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6086" y="11312693"/>
            <a:ext cx="2407546" cy="1357808"/>
          </a:xfrm>
          <a:prstGeom prst="rect">
            <a:avLst/>
          </a:prstGeom>
          <a:ln>
            <a:noFill/>
          </a:ln>
          <a:effectLst>
            <a:softEdge rad="112500"/>
          </a:effectLst>
        </p:spPr>
      </p:pic>
      <p:sp>
        <p:nvSpPr>
          <p:cNvPr id="32" name="テキスト ボックス 31">
            <a:extLst>
              <a:ext uri="{FF2B5EF4-FFF2-40B4-BE49-F238E27FC236}">
                <a16:creationId xmlns:a16="http://schemas.microsoft.com/office/drawing/2014/main" xmlns="" id="{43AC88CA-994F-4395-8D14-E486CF68F550}"/>
              </a:ext>
            </a:extLst>
          </p:cNvPr>
          <p:cNvSpPr txBox="1"/>
          <p:nvPr/>
        </p:nvSpPr>
        <p:spPr>
          <a:xfrm>
            <a:off x="3117573" y="11347061"/>
            <a:ext cx="2655686" cy="1323439"/>
          </a:xfrm>
          <a:prstGeom prst="rect">
            <a:avLst/>
          </a:prstGeom>
          <a:noFill/>
        </p:spPr>
        <p:txBody>
          <a:bodyPr wrap="square" rtlCol="0">
            <a:spAutoFit/>
          </a:bodyPr>
          <a:lstStyle/>
          <a:p>
            <a:r>
              <a:rPr kumimoji="1" lang="ja-JP" altLang="en-US" sz="1600" dirty="0"/>
              <a:t>平成</a:t>
            </a:r>
            <a:r>
              <a:rPr kumimoji="1" lang="en-US" altLang="ja-JP" sz="1600" dirty="0"/>
              <a:t>30</a:t>
            </a:r>
            <a:r>
              <a:rPr kumimoji="1" lang="ja-JP" altLang="en-US" sz="1600" dirty="0"/>
              <a:t>年</a:t>
            </a:r>
            <a:r>
              <a:rPr kumimoji="1" lang="en-US" altLang="ja-JP" sz="1600" dirty="0"/>
              <a:t>10</a:t>
            </a:r>
            <a:r>
              <a:rPr kumimoji="1" lang="ja-JP" altLang="en-US" sz="1600" dirty="0"/>
              <a:t>月</a:t>
            </a:r>
            <a:r>
              <a:rPr kumimoji="1" lang="en-US" altLang="ja-JP" sz="1600" dirty="0"/>
              <a:t>20</a:t>
            </a:r>
            <a:r>
              <a:rPr kumimoji="1" lang="ja-JP" altLang="en-US" sz="1600" dirty="0"/>
              <a:t>日（土）</a:t>
            </a:r>
            <a:endParaRPr kumimoji="1" lang="en-US" altLang="ja-JP" sz="1600"/>
          </a:p>
          <a:p>
            <a:r>
              <a:rPr kumimoji="1" lang="en-US" altLang="ja-JP" sz="1600"/>
              <a:t>14</a:t>
            </a:r>
            <a:r>
              <a:rPr kumimoji="1" lang="ja-JP" altLang="en-US" sz="1600" dirty="0"/>
              <a:t>時より奈良県立医科大学看護学科棟新館</a:t>
            </a:r>
            <a:r>
              <a:rPr kumimoji="1" lang="en-US" altLang="ja-JP" sz="1600" dirty="0"/>
              <a:t>1</a:t>
            </a:r>
            <a:r>
              <a:rPr kumimoji="1" lang="ja-JP" altLang="en-US" sz="1600" dirty="0"/>
              <a:t>階第１講義室にて第</a:t>
            </a:r>
            <a:r>
              <a:rPr kumimoji="1" lang="en-US" altLang="ja-JP" sz="1600" dirty="0"/>
              <a:t>1</a:t>
            </a:r>
            <a:r>
              <a:rPr kumimoji="1" lang="ja-JP" altLang="en-US" sz="1600" dirty="0"/>
              <a:t>回事例検討会を開催いたしました。</a:t>
            </a:r>
          </a:p>
        </p:txBody>
      </p:sp>
      <p:sp>
        <p:nvSpPr>
          <p:cNvPr id="37" name="テキスト ボックス 36">
            <a:extLst>
              <a:ext uri="{FF2B5EF4-FFF2-40B4-BE49-F238E27FC236}">
                <a16:creationId xmlns:a16="http://schemas.microsoft.com/office/drawing/2014/main" xmlns="" id="{D4A31E78-D9D4-4CD4-BB98-B639BF3E302B}"/>
              </a:ext>
            </a:extLst>
          </p:cNvPr>
          <p:cNvSpPr txBox="1"/>
          <p:nvPr/>
        </p:nvSpPr>
        <p:spPr>
          <a:xfrm>
            <a:off x="606087" y="12611995"/>
            <a:ext cx="2511486" cy="1569660"/>
          </a:xfrm>
          <a:prstGeom prst="rect">
            <a:avLst/>
          </a:prstGeom>
          <a:noFill/>
        </p:spPr>
        <p:txBody>
          <a:bodyPr wrap="square" rtlCol="0">
            <a:spAutoFit/>
          </a:bodyPr>
          <a:lstStyle/>
          <a:p>
            <a:r>
              <a:rPr kumimoji="1" lang="ja-JP" altLang="en-US" sz="1600" dirty="0"/>
              <a:t>訪問看護ステーションより</a:t>
            </a:r>
            <a:r>
              <a:rPr kumimoji="1" lang="en-US" altLang="ja-JP" sz="1600" dirty="0"/>
              <a:t>2</a:t>
            </a:r>
            <a:r>
              <a:rPr kumimoji="1" lang="ja-JP" altLang="en-US" sz="1600" dirty="0"/>
              <a:t>事例の発表があり、関わった職種の方々が参加されました。活発な意見交換がなされ、学びのある会となりました。</a:t>
            </a:r>
          </a:p>
        </p:txBody>
      </p:sp>
      <p:pic>
        <p:nvPicPr>
          <p:cNvPr id="24" name="図 23">
            <a:extLst>
              <a:ext uri="{FF2B5EF4-FFF2-40B4-BE49-F238E27FC236}">
                <a16:creationId xmlns:a16="http://schemas.microsoft.com/office/drawing/2014/main" xmlns="" id="{318D1F5C-FB1C-4813-91C8-284A33DD86A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08237" y="12688736"/>
            <a:ext cx="2426007" cy="1445282"/>
          </a:xfrm>
          <a:prstGeom prst="rect">
            <a:avLst/>
          </a:prstGeom>
          <a:ln>
            <a:noFill/>
          </a:ln>
          <a:effectLst>
            <a:softEdge rad="112500"/>
          </a:effectLst>
        </p:spPr>
      </p:pic>
    </p:spTree>
    <p:extLst>
      <p:ext uri="{BB962C8B-B14F-4D97-AF65-F5344CB8AC3E}">
        <p14:creationId xmlns:p14="http://schemas.microsoft.com/office/powerpoint/2010/main" val="390934271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486</TotalTime>
  <Words>872</Words>
  <Application>Microsoft Office PowerPoint</Application>
  <PresentationFormat>ユーザー設定</PresentationFormat>
  <Paragraphs>85</Paragraphs>
  <Slides>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HGPSoeiKakugothicUB</vt:lpstr>
      <vt:lpstr>HGP創英角ﾎﾟｯﾌﾟ体</vt:lpstr>
      <vt:lpstr>HG丸ｺﾞｼｯｸM-PRO</vt:lpstr>
      <vt:lpstr>MS PGothic</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奈良県立医科大学</cp:lastModifiedBy>
  <cp:revision>56</cp:revision>
  <cp:lastPrinted>2018-11-16T02:12:39Z</cp:lastPrinted>
  <dcterms:created xsi:type="dcterms:W3CDTF">2018-07-17T05:04:10Z</dcterms:created>
  <dcterms:modified xsi:type="dcterms:W3CDTF">2019-01-06T23:17:29Z</dcterms:modified>
</cp:coreProperties>
</file>